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Proxima Nova"/>
      <p:regular r:id="rId52"/>
      <p:bold r:id="rId53"/>
      <p:italic r:id="rId54"/>
      <p:boldItalic r:id="rId55"/>
    </p:embeddedFont>
    <p:embeddedFont>
      <p:font typeface="EB Garamon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6.xml"/><Relationship Id="rId55" Type="http://schemas.openxmlformats.org/officeDocument/2006/relationships/font" Target="fonts/ProximaNova-boldItalic.fntdata"/><Relationship Id="rId10" Type="http://schemas.openxmlformats.org/officeDocument/2006/relationships/slide" Target="slides/slide5.xml"/><Relationship Id="rId54" Type="http://schemas.openxmlformats.org/officeDocument/2006/relationships/font" Target="fonts/ProximaNova-italic.fntdata"/><Relationship Id="rId13" Type="http://schemas.openxmlformats.org/officeDocument/2006/relationships/slide" Target="slides/slide8.xml"/><Relationship Id="rId57" Type="http://schemas.openxmlformats.org/officeDocument/2006/relationships/font" Target="fonts/EBGaramond-bold.fntdata"/><Relationship Id="rId12" Type="http://schemas.openxmlformats.org/officeDocument/2006/relationships/slide" Target="slides/slide7.xml"/><Relationship Id="rId56" Type="http://schemas.openxmlformats.org/officeDocument/2006/relationships/font" Target="fonts/EBGaramond-regular.fntdata"/><Relationship Id="rId15" Type="http://schemas.openxmlformats.org/officeDocument/2006/relationships/slide" Target="slides/slide10.xml"/><Relationship Id="rId59" Type="http://schemas.openxmlformats.org/officeDocument/2006/relationships/font" Target="fonts/EBGaramond-boldItalic.fntdata"/><Relationship Id="rId14" Type="http://schemas.openxmlformats.org/officeDocument/2006/relationships/slide" Target="slides/slide9.xml"/><Relationship Id="rId58" Type="http://schemas.openxmlformats.org/officeDocument/2006/relationships/font" Target="fonts/EBGaramon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bd2fe570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bd2fe570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bd2fe570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bd2fe570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bd2fe570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bd2fe570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bd2fe570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bd2fe570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bd2fe570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bd2fe570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bd2fe570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bd2fe570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bd2fe570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bd2fe570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bd2fe570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bd2fe570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bd2fe570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bd2fe570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bd2fe5704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bd2fe5704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bd2fe57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bd2fe57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bd2fe570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bd2fe570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bd2fe5704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bd2fe5704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bd2fe570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bd2fe5704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bd2fe5704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bd2fe5704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bd2fe5704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bd2fe5704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bd2fe570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bd2fe5704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bd2fe5704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bd2fe5704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bd2fe5704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bd2fe5704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bd2fe570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bd2fe570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bd2fe5704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bd2fe5704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6867321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6867321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bd2fe570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bd2fe570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c8daee3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c8daee3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8daee3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c8daee3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c8daee3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c8daee3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c8daee30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c8daee30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c8daee3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c8daee30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c8daee3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c8daee3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bd2fe5704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bd2fe5704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bd2fe5704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bd2fe5704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bd2fe5704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bd2fe5704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6867321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6867321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bd2fe570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bd2fe5704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c8daee3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c8daee3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c8daee3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c8daee3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bd2fe570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bd2fe5704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c8daee30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c8daee30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c8daee30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c8daee30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c8daee30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c8daee30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bd2fe570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bd2fe570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bd2fe570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bd2fe570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bd2fe570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bd2fe570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bd2fe570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bd2fe570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bd2fe570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bd2fe570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i.org/10.1037/0022-0663.82.1.51" TargetMode="External"/><Relationship Id="rId4" Type="http://schemas.openxmlformats.org/officeDocument/2006/relationships/hyperlink" Target="https://doi.org/10.1037/0022-0663.82.1.51" TargetMode="External"/><Relationship Id="rId10" Type="http://schemas.openxmlformats.org/officeDocument/2006/relationships/hyperlink" Target="https://doi.org/10.1007/s10964-011-9704-0" TargetMode="External"/><Relationship Id="rId9" Type="http://schemas.openxmlformats.org/officeDocument/2006/relationships/hyperlink" Target="https://doi.org/10.1007/s10964-011-9704-0" TargetMode="External"/><Relationship Id="rId5" Type="http://schemas.openxmlformats.org/officeDocument/2006/relationships/hyperlink" Target="https://doi.org/10.3200/JOEB.81.3.151-159" TargetMode="External"/><Relationship Id="rId6" Type="http://schemas.openxmlformats.org/officeDocument/2006/relationships/hyperlink" Target="https://doi.org/10.3200/JOEB.81.3.151-159" TargetMode="External"/><Relationship Id="rId7" Type="http://schemas.openxmlformats.org/officeDocument/2006/relationships/hyperlink" Target="https://doi.org/10.1037/0022-0663.84.4.553" TargetMode="External"/><Relationship Id="rId8" Type="http://schemas.openxmlformats.org/officeDocument/2006/relationships/hyperlink" Target="https://doi.org/10.1037/0022-0663.84.4.553"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s://doi.org/10.1016/j.ypmed.2006.01.011" TargetMode="External"/><Relationship Id="rId10" Type="http://schemas.openxmlformats.org/officeDocument/2006/relationships/hyperlink" Target="https://doi.org/10.1016/j.ypmed.2006.01.011" TargetMode="External"/><Relationship Id="rId13" Type="http://schemas.openxmlformats.org/officeDocument/2006/relationships/hyperlink" Target="https://doi.org/10.2307/2626957" TargetMode="External"/><Relationship Id="rId12" Type="http://schemas.openxmlformats.org/officeDocument/2006/relationships/hyperlink" Target="https://doi.org/10.1016/j.ypmed.2006.01.011"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i.org/10.1111/j.1467-8624.1998.tb06149.x" TargetMode="External"/><Relationship Id="rId4" Type="http://schemas.openxmlformats.org/officeDocument/2006/relationships/hyperlink" Target="https://doi.org/10.1111/j.1467-8624.1998.tb06149.x" TargetMode="External"/><Relationship Id="rId9" Type="http://schemas.openxmlformats.org/officeDocument/2006/relationships/hyperlink" Target="https://doi.org/10.1038/nrn2298" TargetMode="External"/><Relationship Id="rId15" Type="http://schemas.openxmlformats.org/officeDocument/2006/relationships/hyperlink" Target="https://doi.org/10.1037/0033-2909.98.2.310" TargetMode="External"/><Relationship Id="rId14" Type="http://schemas.openxmlformats.org/officeDocument/2006/relationships/hyperlink" Target="https://doi.org/10.2307/2626957" TargetMode="External"/><Relationship Id="rId16" Type="http://schemas.openxmlformats.org/officeDocument/2006/relationships/hyperlink" Target="https://doi.org/10.1037/0033-2909.98.2.310" TargetMode="External"/><Relationship Id="rId5" Type="http://schemas.openxmlformats.org/officeDocument/2006/relationships/hyperlink" Target="https://doi.org/10.1016/j.smrv.2013.03.005" TargetMode="External"/><Relationship Id="rId6" Type="http://schemas.openxmlformats.org/officeDocument/2006/relationships/hyperlink" Target="https://doi.org/10.1016/j.smrv.2013.03.005" TargetMode="External"/><Relationship Id="rId7" Type="http://schemas.openxmlformats.org/officeDocument/2006/relationships/hyperlink" Target="https://doi.org/10.1016/j.smrv.2013.03.005" TargetMode="External"/><Relationship Id="rId8" Type="http://schemas.openxmlformats.org/officeDocument/2006/relationships/hyperlink" Target="https://doi.org/10.1038/nrn229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datasets/steve1215rogg/student-lifestyle-dataset/data" TargetMode="External"/><Relationship Id="rId4" Type="http://schemas.openxmlformats.org/officeDocument/2006/relationships/hyperlink" Target="https://www.kaggle.com/datasets/steve1215rogg/student-lifestyle-dataset/da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1928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GB" sz="3680">
                <a:solidFill>
                  <a:schemeClr val="lt2"/>
                </a:solidFill>
                <a:latin typeface="EB Garamond"/>
                <a:ea typeface="EB Garamond"/>
                <a:cs typeface="EB Garamond"/>
                <a:sym typeface="EB Garamond"/>
              </a:rPr>
              <a:t>Understanding Student Lifestyle Patterns and Their Impact on Academic Performance and Stress Levels</a:t>
            </a:r>
            <a:endParaRPr b="1" sz="3680">
              <a:solidFill>
                <a:schemeClr val="lt2"/>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811950"/>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Study Hours and Academic Performance</a:t>
            </a:r>
            <a:endParaRPr b="1"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en-GB" sz="1200">
                <a:solidFill>
                  <a:srgbClr val="000000"/>
                </a:solidFill>
                <a:latin typeface="Arial"/>
                <a:ea typeface="Arial"/>
                <a:cs typeface="Arial"/>
                <a:sym typeface="Arial"/>
              </a:rPr>
              <a:t>Zimmerman, B. J., &amp; Martinez-Pons, M. (1990). Student differences in self-regulated learning: Relating grade, sex, and giftedness to self-efficacy and strategy use. </a:t>
            </a:r>
            <a:r>
              <a:rPr i="1" lang="en-GB" sz="1200">
                <a:solidFill>
                  <a:srgbClr val="000000"/>
                </a:solidFill>
                <a:latin typeface="Arial"/>
                <a:ea typeface="Arial"/>
                <a:cs typeface="Arial"/>
                <a:sym typeface="Arial"/>
              </a:rPr>
              <a:t>Journal of Educational Psychology, 82</a:t>
            </a:r>
            <a:r>
              <a:rPr lang="en-GB" sz="1200">
                <a:solidFill>
                  <a:srgbClr val="000000"/>
                </a:solidFill>
                <a:latin typeface="Arial"/>
                <a:ea typeface="Arial"/>
                <a:cs typeface="Arial"/>
                <a:sym typeface="Arial"/>
              </a:rPr>
              <a:t>(1), 51–59.</a:t>
            </a:r>
            <a:r>
              <a:rPr lang="en-GB" sz="12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GB" sz="1200" u="sng">
                <a:solidFill>
                  <a:schemeClr val="hlink"/>
                </a:solidFill>
                <a:latin typeface="Arial"/>
                <a:ea typeface="Arial"/>
                <a:cs typeface="Arial"/>
                <a:sym typeface="Arial"/>
                <a:hlinkClick r:id="rId4"/>
              </a:rPr>
              <a:t>https://doi.org/10.1037/0022-0663.82.1.51</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en-GB" sz="1200">
                <a:solidFill>
                  <a:srgbClr val="000000"/>
                </a:solidFill>
                <a:latin typeface="Arial"/>
                <a:ea typeface="Arial"/>
                <a:cs typeface="Arial"/>
                <a:sym typeface="Arial"/>
              </a:rPr>
              <a:t>Nonis, S. A., &amp; Hudson, G. I. (2006). Academic performance of college students: Influence of time spent studying and working. </a:t>
            </a:r>
            <a:r>
              <a:rPr i="1" lang="en-GB" sz="1200">
                <a:solidFill>
                  <a:srgbClr val="000000"/>
                </a:solidFill>
                <a:latin typeface="Arial"/>
                <a:ea typeface="Arial"/>
                <a:cs typeface="Arial"/>
                <a:sym typeface="Arial"/>
              </a:rPr>
              <a:t>Journal of Education for Business, 81</a:t>
            </a:r>
            <a:r>
              <a:rPr lang="en-GB" sz="1200">
                <a:solidFill>
                  <a:srgbClr val="000000"/>
                </a:solidFill>
                <a:latin typeface="Arial"/>
                <a:ea typeface="Arial"/>
                <a:cs typeface="Arial"/>
                <a:sym typeface="Arial"/>
              </a:rPr>
              <a:t>(3), 151-159.</a:t>
            </a:r>
            <a:r>
              <a:rPr lang="en-GB" sz="12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GB" sz="1200" u="sng">
                <a:solidFill>
                  <a:schemeClr val="hlink"/>
                </a:solidFill>
                <a:latin typeface="Arial"/>
                <a:ea typeface="Arial"/>
                <a:cs typeface="Arial"/>
                <a:sym typeface="Arial"/>
                <a:hlinkClick r:id="rId6"/>
              </a:rPr>
              <a:t>https://doi.org/10.3200/JOEB.81.3.151-159</a:t>
            </a:r>
            <a:endParaRPr b="1" sz="1200">
              <a:solidFill>
                <a:srgbClr val="000000"/>
              </a:solidFill>
              <a:latin typeface="Arial"/>
              <a:ea typeface="Arial"/>
              <a:cs typeface="Arial"/>
              <a:sym typeface="Arial"/>
            </a:endParaRPr>
          </a:p>
          <a:p>
            <a:pPr indent="-304800" lvl="0" marL="457200" rtl="0" algn="l">
              <a:spcBef>
                <a:spcPts val="0"/>
              </a:spcBef>
              <a:spcAft>
                <a:spcPts val="0"/>
              </a:spcAft>
              <a:buSzPts val="1200"/>
              <a:buFont typeface="Arial"/>
              <a:buChar char="●"/>
            </a:pPr>
            <a:r>
              <a:rPr b="1" lang="en-GB" sz="1200">
                <a:solidFill>
                  <a:srgbClr val="000000"/>
                </a:solidFill>
                <a:latin typeface="Arial"/>
                <a:ea typeface="Arial"/>
                <a:cs typeface="Arial"/>
                <a:sym typeface="Arial"/>
              </a:rPr>
              <a:t>Extracurricular Activities</a:t>
            </a:r>
            <a:endParaRPr b="1"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en-GB" sz="1200">
                <a:solidFill>
                  <a:srgbClr val="000000"/>
                </a:solidFill>
                <a:latin typeface="Arial"/>
                <a:ea typeface="Arial"/>
                <a:cs typeface="Arial"/>
                <a:sym typeface="Arial"/>
              </a:rPr>
              <a:t>Marsh, H. W. (1992). Extracurricular activities: Beneficial extension of the traditional curriculum or subversion of academic goals? </a:t>
            </a:r>
            <a:r>
              <a:rPr i="1" lang="en-GB" sz="1200">
                <a:solidFill>
                  <a:srgbClr val="000000"/>
                </a:solidFill>
                <a:latin typeface="Arial"/>
                <a:ea typeface="Arial"/>
                <a:cs typeface="Arial"/>
                <a:sym typeface="Arial"/>
              </a:rPr>
              <a:t>Journal of Educational Psychology, 84</a:t>
            </a:r>
            <a:r>
              <a:rPr lang="en-GB" sz="1200">
                <a:solidFill>
                  <a:srgbClr val="000000"/>
                </a:solidFill>
                <a:latin typeface="Arial"/>
                <a:ea typeface="Arial"/>
                <a:cs typeface="Arial"/>
                <a:sym typeface="Arial"/>
              </a:rPr>
              <a:t>(4), 553–562.</a:t>
            </a:r>
            <a:r>
              <a:rPr lang="en-GB" sz="12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GB" sz="1200" u="sng">
                <a:solidFill>
                  <a:schemeClr val="hlink"/>
                </a:solidFill>
                <a:latin typeface="Arial"/>
                <a:ea typeface="Arial"/>
                <a:cs typeface="Arial"/>
                <a:sym typeface="Arial"/>
                <a:hlinkClick r:id="rId8"/>
              </a:rPr>
              <a:t>https://doi.org/10.1037/0022-0663.84.4.553</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en-GB" sz="1200">
                <a:solidFill>
                  <a:srgbClr val="000000"/>
                </a:solidFill>
                <a:latin typeface="Arial"/>
                <a:ea typeface="Arial"/>
                <a:cs typeface="Arial"/>
                <a:sym typeface="Arial"/>
              </a:rPr>
              <a:t>Fredricks, J. A. (2011). Extracurricular participation and academic outcomes: Testing the over-scheduling hypothesis. </a:t>
            </a:r>
            <a:r>
              <a:rPr i="1" lang="en-GB" sz="1200">
                <a:solidFill>
                  <a:srgbClr val="000000"/>
                </a:solidFill>
                <a:latin typeface="Arial"/>
                <a:ea typeface="Arial"/>
                <a:cs typeface="Arial"/>
                <a:sym typeface="Arial"/>
              </a:rPr>
              <a:t>Journal of Youth and Adolescence, 41</a:t>
            </a:r>
            <a:r>
              <a:rPr lang="en-GB" sz="1200">
                <a:solidFill>
                  <a:srgbClr val="000000"/>
                </a:solidFill>
                <a:latin typeface="Arial"/>
                <a:ea typeface="Arial"/>
                <a:cs typeface="Arial"/>
                <a:sym typeface="Arial"/>
              </a:rPr>
              <a:t>(3), 295–306.</a:t>
            </a:r>
            <a:r>
              <a:rPr lang="en-GB" sz="12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GB" sz="1200" u="sng">
                <a:solidFill>
                  <a:schemeClr val="hlink"/>
                </a:solidFill>
                <a:latin typeface="Arial"/>
                <a:ea typeface="Arial"/>
                <a:cs typeface="Arial"/>
                <a:sym typeface="Arial"/>
                <a:hlinkClick r:id="rId10"/>
              </a:rPr>
              <a:t>https://doi.org/10.1007/s10964-011-9704-0</a:t>
            </a:r>
            <a:endParaRPr sz="1200">
              <a:latin typeface="Arial"/>
              <a:ea typeface="Arial"/>
              <a:cs typeface="Arial"/>
              <a:sym typeface="Arial"/>
            </a:endParaRPr>
          </a:p>
        </p:txBody>
      </p:sp>
      <p:sp>
        <p:nvSpPr>
          <p:cNvPr id="110" name="Google Shape;110;p22"/>
          <p:cNvSpPr txBox="1"/>
          <p:nvPr>
            <p:ph type="title"/>
          </p:nvPr>
        </p:nvSpPr>
        <p:spPr>
          <a:xfrm>
            <a:off x="311700" y="498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References</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356525" y="863550"/>
            <a:ext cx="85206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Sleep and Academic Performance</a:t>
            </a:r>
            <a:endParaRPr b="1"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Wolfson, A. R., &amp; Carskadon, M. A. (1998). Sleep schedules and daytime functioning in adolescents. </a:t>
            </a:r>
            <a:r>
              <a:rPr i="1" lang="en-GB" sz="1100">
                <a:solidFill>
                  <a:srgbClr val="000000"/>
                </a:solidFill>
                <a:latin typeface="Arial"/>
                <a:ea typeface="Arial"/>
                <a:cs typeface="Arial"/>
                <a:sym typeface="Arial"/>
              </a:rPr>
              <a:t>Child Development, 69</a:t>
            </a:r>
            <a:r>
              <a:rPr lang="en-GB" sz="1100">
                <a:solidFill>
                  <a:srgbClr val="000000"/>
                </a:solidFill>
                <a:latin typeface="Arial"/>
                <a:ea typeface="Arial"/>
                <a:cs typeface="Arial"/>
                <a:sym typeface="Arial"/>
              </a:rPr>
              <a:t>(4), 875–887.</a:t>
            </a:r>
            <a:r>
              <a:rPr lang="en-GB"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GB" sz="1100" u="sng">
                <a:solidFill>
                  <a:schemeClr val="hlink"/>
                </a:solidFill>
                <a:latin typeface="Arial"/>
                <a:ea typeface="Arial"/>
                <a:cs typeface="Arial"/>
                <a:sym typeface="Arial"/>
                <a:hlinkClick r:id="rId4"/>
              </a:rPr>
              <a:t>https://doi.org/10.1111/j.1467-8624.1998.tb06149.x</a:t>
            </a:r>
            <a:endParaRPr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Shochat, T., Cohen-Zion, M., &amp; Tzischinsky, O. (2014). Functional consequences of inadequate sleep in adolescents: A systematic review. </a:t>
            </a:r>
            <a:r>
              <a:rPr i="1" lang="en-GB" sz="1100">
                <a:solidFill>
                  <a:srgbClr val="000000"/>
                </a:solidFill>
                <a:latin typeface="Arial"/>
                <a:ea typeface="Arial"/>
                <a:cs typeface="Arial"/>
                <a:sym typeface="Arial"/>
              </a:rPr>
              <a:t>Sleep Medicine Reviews, 18</a:t>
            </a:r>
            <a:r>
              <a:rPr lang="en-GB" sz="1100">
                <a:solidFill>
                  <a:srgbClr val="000000"/>
                </a:solidFill>
                <a:latin typeface="Arial"/>
                <a:ea typeface="Arial"/>
                <a:cs typeface="Arial"/>
                <a:sym typeface="Arial"/>
              </a:rPr>
              <a:t>(1), 75–87.</a:t>
            </a:r>
            <a:r>
              <a:rPr lang="en-GB"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GB" sz="1100" u="sng">
                <a:solidFill>
                  <a:schemeClr val="hlink"/>
                </a:solidFill>
                <a:latin typeface="Arial"/>
                <a:ea typeface="Arial"/>
                <a:cs typeface="Arial"/>
                <a:sym typeface="Arial"/>
                <a:hlinkClick r:id="rId6"/>
              </a:rPr>
              <a:t>https://doi.org/10.1016/j.smrv.2013.03.005</a:t>
            </a:r>
            <a:br>
              <a:rPr lang="en-GB" sz="1100" u="sng">
                <a:solidFill>
                  <a:schemeClr val="hlink"/>
                </a:solidFill>
                <a:latin typeface="Arial"/>
                <a:ea typeface="Arial"/>
                <a:cs typeface="Arial"/>
                <a:sym typeface="Arial"/>
                <a:hlinkClick r:id="rId7"/>
              </a:rPr>
            </a:br>
            <a:endParaRPr sz="1100" u="sng">
              <a:solidFill>
                <a:schemeClr val="hlink"/>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Physical Activity and Academic Performance/Stress</a:t>
            </a:r>
            <a:endParaRPr b="1"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Hillman, C. H., Erickson, K. I., &amp; Kramer, A. F. (2008). Be smart, exercise your heart: Exercise effects on brain and cognition. </a:t>
            </a:r>
            <a:r>
              <a:rPr i="1" lang="en-GB" sz="1100">
                <a:solidFill>
                  <a:srgbClr val="000000"/>
                </a:solidFill>
                <a:latin typeface="Arial"/>
                <a:ea typeface="Arial"/>
                <a:cs typeface="Arial"/>
                <a:sym typeface="Arial"/>
              </a:rPr>
              <a:t>Nature Reviews Neuroscience, 9</a:t>
            </a:r>
            <a:r>
              <a:rPr lang="en-GB" sz="1100">
                <a:solidFill>
                  <a:srgbClr val="000000"/>
                </a:solidFill>
                <a:latin typeface="Arial"/>
                <a:ea typeface="Arial"/>
                <a:cs typeface="Arial"/>
                <a:sym typeface="Arial"/>
              </a:rPr>
              <a:t>(1), 58–65.</a:t>
            </a:r>
            <a:r>
              <a:rPr lang="en-GB"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GB" sz="1100" u="sng">
                <a:solidFill>
                  <a:schemeClr val="hlink"/>
                </a:solidFill>
                <a:latin typeface="Arial"/>
                <a:ea typeface="Arial"/>
                <a:cs typeface="Arial"/>
                <a:sym typeface="Arial"/>
                <a:hlinkClick r:id="rId9"/>
              </a:rPr>
              <a:t>https://doi.org/10.1038/nrn2298</a:t>
            </a:r>
            <a:endParaRPr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Hamer, M. (2006). The relative influences of fitness and fatness on inflammatory factors. </a:t>
            </a:r>
            <a:r>
              <a:rPr i="1" lang="en-GB" sz="1100">
                <a:solidFill>
                  <a:srgbClr val="000000"/>
                </a:solidFill>
                <a:latin typeface="Arial"/>
                <a:ea typeface="Arial"/>
                <a:cs typeface="Arial"/>
                <a:sym typeface="Arial"/>
              </a:rPr>
              <a:t>Preventive Medicine, 42</a:t>
            </a:r>
            <a:r>
              <a:rPr lang="en-GB" sz="1100">
                <a:solidFill>
                  <a:srgbClr val="000000"/>
                </a:solidFill>
                <a:latin typeface="Arial"/>
                <a:ea typeface="Arial"/>
                <a:cs typeface="Arial"/>
                <a:sym typeface="Arial"/>
              </a:rPr>
              <a:t>(5), 355–362.</a:t>
            </a:r>
            <a:r>
              <a:rPr lang="en-GB" sz="11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GB" sz="1100" u="sng">
                <a:solidFill>
                  <a:schemeClr val="hlink"/>
                </a:solidFill>
                <a:latin typeface="Arial"/>
                <a:ea typeface="Arial"/>
                <a:cs typeface="Arial"/>
                <a:sym typeface="Arial"/>
                <a:hlinkClick r:id="rId11"/>
              </a:rPr>
              <a:t>https://doi.org/10.1016/j.ypmed.2006.01.011</a:t>
            </a:r>
            <a:br>
              <a:rPr lang="en-GB" sz="1100" u="sng">
                <a:solidFill>
                  <a:schemeClr val="hlink"/>
                </a:solidFill>
                <a:latin typeface="Arial"/>
                <a:ea typeface="Arial"/>
                <a:cs typeface="Arial"/>
                <a:sym typeface="Arial"/>
                <a:hlinkClick r:id="rId12"/>
              </a:rPr>
            </a:br>
            <a:endParaRPr sz="1100" u="sng">
              <a:solidFill>
                <a:schemeClr val="hlink"/>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Social Interaction and Stress</a:t>
            </a:r>
            <a:endParaRPr b="1"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Thoits, P. A. (1995). Stress, coping, and social support processes: Where are we? What next? </a:t>
            </a:r>
            <a:r>
              <a:rPr i="1" lang="en-GB" sz="1100">
                <a:solidFill>
                  <a:srgbClr val="000000"/>
                </a:solidFill>
                <a:latin typeface="Arial"/>
                <a:ea typeface="Arial"/>
                <a:cs typeface="Arial"/>
                <a:sym typeface="Arial"/>
              </a:rPr>
              <a:t>Journal of Health and Social Behavior, 35</a:t>
            </a:r>
            <a:r>
              <a:rPr lang="en-GB" sz="1100">
                <a:solidFill>
                  <a:srgbClr val="000000"/>
                </a:solidFill>
                <a:latin typeface="Arial"/>
                <a:ea typeface="Arial"/>
                <a:cs typeface="Arial"/>
                <a:sym typeface="Arial"/>
              </a:rPr>
              <a:t>(Extra Issue), 53–79.</a:t>
            </a:r>
            <a:r>
              <a:rPr lang="en-GB" sz="1100">
                <a:solidFill>
                  <a:srgbClr val="000000"/>
                </a:solidFill>
                <a:uFill>
                  <a:noFill/>
                </a:uFill>
                <a:latin typeface="Arial"/>
                <a:ea typeface="Arial"/>
                <a:cs typeface="Arial"/>
                <a:sym typeface="Arial"/>
                <a:hlinkClick r:id="rId13">
                  <a:extLst>
                    <a:ext uri="{A12FA001-AC4F-418D-AE19-62706E023703}">
                      <ahyp:hlinkClr val="tx"/>
                    </a:ext>
                  </a:extLst>
                </a:hlinkClick>
              </a:rPr>
              <a:t> </a:t>
            </a:r>
            <a:r>
              <a:rPr lang="en-GB" sz="1100" u="sng">
                <a:solidFill>
                  <a:schemeClr val="hlink"/>
                </a:solidFill>
                <a:latin typeface="Arial"/>
                <a:ea typeface="Arial"/>
                <a:cs typeface="Arial"/>
                <a:sym typeface="Arial"/>
                <a:hlinkClick r:id="rId14"/>
              </a:rPr>
              <a:t>https://doi.org/10.2307/2626957</a:t>
            </a:r>
            <a:endParaRPr sz="1100">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GB" sz="1100">
                <a:solidFill>
                  <a:srgbClr val="000000"/>
                </a:solidFill>
                <a:latin typeface="Arial"/>
                <a:ea typeface="Arial"/>
                <a:cs typeface="Arial"/>
                <a:sym typeface="Arial"/>
              </a:rPr>
              <a:t>Cohen, S., &amp; Wills, T. A. (1985). Stress, social support, and the buffering hypothesis. </a:t>
            </a:r>
            <a:r>
              <a:rPr i="1" lang="en-GB" sz="1100">
                <a:solidFill>
                  <a:srgbClr val="000000"/>
                </a:solidFill>
                <a:latin typeface="Arial"/>
                <a:ea typeface="Arial"/>
                <a:cs typeface="Arial"/>
                <a:sym typeface="Arial"/>
              </a:rPr>
              <a:t>Psychological Bulletin, 98</a:t>
            </a:r>
            <a:r>
              <a:rPr lang="en-GB" sz="1100">
                <a:solidFill>
                  <a:srgbClr val="000000"/>
                </a:solidFill>
                <a:latin typeface="Arial"/>
                <a:ea typeface="Arial"/>
                <a:cs typeface="Arial"/>
                <a:sym typeface="Arial"/>
              </a:rPr>
              <a:t>(2), 310–357.</a:t>
            </a:r>
            <a:r>
              <a:rPr lang="en-GB" sz="1100">
                <a:solidFill>
                  <a:srgbClr val="000000"/>
                </a:solidFill>
                <a:uFill>
                  <a:noFill/>
                </a:uFill>
                <a:latin typeface="Arial"/>
                <a:ea typeface="Arial"/>
                <a:cs typeface="Arial"/>
                <a:sym typeface="Arial"/>
                <a:hlinkClick r:id="rId15">
                  <a:extLst>
                    <a:ext uri="{A12FA001-AC4F-418D-AE19-62706E023703}">
                      <ahyp:hlinkClr val="tx"/>
                    </a:ext>
                  </a:extLst>
                </a:hlinkClick>
              </a:rPr>
              <a:t> </a:t>
            </a:r>
            <a:r>
              <a:rPr lang="en-GB" sz="1100" u="sng">
                <a:solidFill>
                  <a:schemeClr val="hlink"/>
                </a:solidFill>
                <a:latin typeface="Arial"/>
                <a:ea typeface="Arial"/>
                <a:cs typeface="Arial"/>
                <a:sym typeface="Arial"/>
                <a:hlinkClick r:id="rId16"/>
              </a:rPr>
              <a:t>https://doi.org/10.1037/0033-2909.98.2.310</a:t>
            </a:r>
            <a:endParaRPr sz="1100">
              <a:latin typeface="Arial"/>
              <a:ea typeface="Arial"/>
              <a:cs typeface="Arial"/>
              <a:sym typeface="Arial"/>
            </a:endParaRPr>
          </a:p>
        </p:txBody>
      </p:sp>
      <p:sp>
        <p:nvSpPr>
          <p:cNvPr id="116" name="Google Shape;116;p23"/>
          <p:cNvSpPr txBox="1"/>
          <p:nvPr>
            <p:ph type="title"/>
          </p:nvPr>
        </p:nvSpPr>
        <p:spPr>
          <a:xfrm>
            <a:off x="311700" y="229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References</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DATASET INFO</a:t>
            </a:r>
            <a:endParaRPr b="1">
              <a:latin typeface="EB Garamond"/>
              <a:ea typeface="EB Garamond"/>
              <a:cs typeface="EB Garamond"/>
              <a:sym typeface="EB Garamond"/>
            </a:endParaRPr>
          </a:p>
        </p:txBody>
      </p:sp>
      <p:sp>
        <p:nvSpPr>
          <p:cNvPr id="122" name="Google Shape;12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50">
                <a:solidFill>
                  <a:srgbClr val="000000"/>
                </a:solidFill>
                <a:latin typeface="Arial"/>
                <a:ea typeface="Arial"/>
                <a:cs typeface="Arial"/>
                <a:sym typeface="Arial"/>
              </a:rPr>
              <a:t>Dataset Overview</a:t>
            </a:r>
            <a:endParaRPr b="1" sz="1250">
              <a:solidFill>
                <a:srgbClr val="000000"/>
              </a:solidFill>
              <a:latin typeface="Arial"/>
              <a:ea typeface="Arial"/>
              <a:cs typeface="Arial"/>
              <a:sym typeface="Arial"/>
            </a:endParaRPr>
          </a:p>
          <a:p>
            <a:pPr indent="0" lvl="0" marL="0" rtl="0" algn="l">
              <a:spcBef>
                <a:spcPts val="1200"/>
              </a:spcBef>
              <a:spcAft>
                <a:spcPts val="0"/>
              </a:spcAft>
              <a:buNone/>
            </a:pPr>
            <a:r>
              <a:rPr lang="en-GB" sz="1250">
                <a:solidFill>
                  <a:srgbClr val="000000"/>
                </a:solidFill>
                <a:latin typeface="Arial"/>
                <a:ea typeface="Arial"/>
                <a:cs typeface="Arial"/>
                <a:sym typeface="Arial"/>
              </a:rPr>
              <a:t>The dataset, titled </a:t>
            </a:r>
            <a:r>
              <a:rPr b="1" lang="en-GB" sz="1250">
                <a:solidFill>
                  <a:srgbClr val="000000"/>
                </a:solidFill>
                <a:latin typeface="Arial"/>
                <a:ea typeface="Arial"/>
                <a:cs typeface="Arial"/>
                <a:sym typeface="Arial"/>
              </a:rPr>
              <a:t>"Daily Lifestyle and Academic Performance of Students,"</a:t>
            </a:r>
            <a:r>
              <a:rPr lang="en-GB" sz="1250">
                <a:solidFill>
                  <a:srgbClr val="000000"/>
                </a:solidFill>
                <a:latin typeface="Arial"/>
                <a:ea typeface="Arial"/>
                <a:cs typeface="Arial"/>
                <a:sym typeface="Arial"/>
              </a:rPr>
              <a:t> is sourced from Kaggle at</a:t>
            </a:r>
            <a:r>
              <a:rPr lang="en-GB" sz="125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GB" sz="1250" u="sng">
                <a:solidFill>
                  <a:schemeClr val="hlink"/>
                </a:solidFill>
                <a:latin typeface="Arial"/>
                <a:ea typeface="Arial"/>
                <a:cs typeface="Arial"/>
                <a:sym typeface="Arial"/>
                <a:hlinkClick r:id="rId4"/>
              </a:rPr>
              <a:t>Student Lifestyle Dataset</a:t>
            </a:r>
            <a:r>
              <a:rPr lang="en-GB" sz="1250">
                <a:solidFill>
                  <a:srgbClr val="000000"/>
                </a:solidFill>
                <a:latin typeface="Arial"/>
                <a:ea typeface="Arial"/>
                <a:cs typeface="Arial"/>
                <a:sym typeface="Arial"/>
              </a:rPr>
              <a:t>. It contains data collected via a Google Form survey, featuring responses from 2,000 students across India. The dataset covers the academic year from August 2023 to May 2024 and provides insights into students' daily habits and their relationships with academic performance and stress levels</a:t>
            </a:r>
            <a:endParaRPr sz="1250">
              <a:solidFill>
                <a:srgbClr val="000000"/>
              </a:solidFill>
              <a:latin typeface="Arial"/>
              <a:ea typeface="Arial"/>
              <a:cs typeface="Arial"/>
              <a:sym typeface="Arial"/>
            </a:endParaRPr>
          </a:p>
          <a:p>
            <a:pPr indent="0" lvl="0" marL="0" rtl="0" algn="l">
              <a:spcBef>
                <a:spcPts val="1200"/>
              </a:spcBef>
              <a:spcAft>
                <a:spcPts val="0"/>
              </a:spcAft>
              <a:buNone/>
            </a:pPr>
            <a:r>
              <a:rPr b="1" lang="en-GB" sz="1250">
                <a:solidFill>
                  <a:srgbClr val="000000"/>
                </a:solidFill>
                <a:latin typeface="Arial"/>
                <a:ea typeface="Arial"/>
                <a:cs typeface="Arial"/>
                <a:sym typeface="Arial"/>
              </a:rPr>
              <a:t>Relevance and Usability</a:t>
            </a:r>
            <a:endParaRPr b="1" sz="1250">
              <a:solidFill>
                <a:srgbClr val="000000"/>
              </a:solidFill>
              <a:latin typeface="Arial"/>
              <a:ea typeface="Arial"/>
              <a:cs typeface="Arial"/>
              <a:sym typeface="Arial"/>
            </a:endParaRPr>
          </a:p>
          <a:p>
            <a:pPr indent="0" lvl="0" marL="0" rtl="0" algn="l">
              <a:spcBef>
                <a:spcPts val="1200"/>
              </a:spcBef>
              <a:spcAft>
                <a:spcPts val="0"/>
              </a:spcAft>
              <a:buNone/>
            </a:pPr>
            <a:r>
              <a:rPr lang="en-GB" sz="1250">
                <a:solidFill>
                  <a:srgbClr val="000000"/>
                </a:solidFill>
                <a:latin typeface="Arial"/>
                <a:ea typeface="Arial"/>
                <a:cs typeface="Arial"/>
                <a:sym typeface="Arial"/>
              </a:rPr>
              <a:t>This dataset is a valuable resource for understanding how daily lifestyle habits such as studying, sleeping, and extracurricular involvement impact academic performance (CGPA) and stress levels. The focus on Indian students provides contextually specific insights, while the diverse variables enable the following analyses:</a:t>
            </a:r>
            <a:endParaRPr sz="1250">
              <a:solidFill>
                <a:srgbClr val="000000"/>
              </a:solidFill>
              <a:latin typeface="Arial"/>
              <a:ea typeface="Arial"/>
              <a:cs typeface="Arial"/>
              <a:sym typeface="Arial"/>
            </a:endParaRPr>
          </a:p>
          <a:p>
            <a:pPr indent="-307975" lvl="0" marL="457200" rtl="0" algn="l">
              <a:spcBef>
                <a:spcPts val="1200"/>
              </a:spcBef>
              <a:spcAft>
                <a:spcPts val="0"/>
              </a:spcAft>
              <a:buClr>
                <a:srgbClr val="000000"/>
              </a:buClr>
              <a:buSzPts val="1250"/>
              <a:buFont typeface="Arial"/>
              <a:buChar char="●"/>
            </a:pPr>
            <a:r>
              <a:rPr lang="en-GB" sz="1250">
                <a:solidFill>
                  <a:srgbClr val="000000"/>
                </a:solidFill>
                <a:latin typeface="Arial"/>
                <a:ea typeface="Arial"/>
                <a:cs typeface="Arial"/>
                <a:sym typeface="Arial"/>
              </a:rPr>
              <a:t>Correlations between time spent on activities and academic outcomes.</a:t>
            </a:r>
            <a:endParaRPr sz="1250">
              <a:solidFill>
                <a:srgbClr val="000000"/>
              </a:solidFill>
              <a:latin typeface="Arial"/>
              <a:ea typeface="Arial"/>
              <a:cs typeface="Arial"/>
              <a:sym typeface="Arial"/>
            </a:endParaRPr>
          </a:p>
          <a:p>
            <a:pPr indent="-307975" lvl="0" marL="457200" rtl="0" algn="l">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Patterns in stress levels across different lifestyle habits.</a:t>
            </a:r>
            <a:endParaRPr sz="1250">
              <a:solidFill>
                <a:srgbClr val="000000"/>
              </a:solidFill>
              <a:latin typeface="Arial"/>
              <a:ea typeface="Arial"/>
              <a:cs typeface="Arial"/>
              <a:sym typeface="Arial"/>
            </a:endParaRPr>
          </a:p>
          <a:p>
            <a:pPr indent="-307975" lvl="0" marL="457200" rtl="0" algn="l">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Actionable recommendations to optimize student lifestyles.</a:t>
            </a:r>
            <a:endParaRPr sz="12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idx="1" type="body"/>
          </p:nvPr>
        </p:nvSpPr>
        <p:spPr>
          <a:xfrm>
            <a:off x="311700" y="9015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5000">
                <a:solidFill>
                  <a:srgbClr val="000000"/>
                </a:solidFill>
                <a:latin typeface="Arial"/>
                <a:ea typeface="Arial"/>
                <a:cs typeface="Arial"/>
                <a:sym typeface="Arial"/>
              </a:rPr>
              <a:t>Variables Description</a:t>
            </a:r>
            <a:endParaRPr b="1" sz="5000">
              <a:solidFill>
                <a:srgbClr val="000000"/>
              </a:solidFill>
              <a:latin typeface="Arial"/>
              <a:ea typeface="Arial"/>
              <a:cs typeface="Arial"/>
              <a:sym typeface="Arial"/>
            </a:endParaRPr>
          </a:p>
          <a:p>
            <a:pPr indent="-301625" lvl="0" marL="457200" rtl="0" algn="l">
              <a:spcBef>
                <a:spcPts val="1200"/>
              </a:spcBef>
              <a:spcAft>
                <a:spcPts val="0"/>
              </a:spcAft>
              <a:buClr>
                <a:srgbClr val="000000"/>
              </a:buClr>
              <a:buSzPct val="100000"/>
              <a:buFont typeface="Arial"/>
              <a:buAutoNum type="arabicPeriod"/>
            </a:pPr>
            <a:r>
              <a:rPr b="1" lang="en-GB" sz="4600">
                <a:solidFill>
                  <a:srgbClr val="000000"/>
                </a:solidFill>
                <a:latin typeface="Arial"/>
                <a:ea typeface="Arial"/>
                <a:cs typeface="Arial"/>
                <a:sym typeface="Arial"/>
              </a:rPr>
              <a:t>Student_ID</a:t>
            </a:r>
            <a:br>
              <a:rPr b="1" lang="en-GB" sz="4600">
                <a:solidFill>
                  <a:srgbClr val="000000"/>
                </a:solidFill>
                <a:latin typeface="Arial"/>
                <a:ea typeface="Arial"/>
                <a:cs typeface="Arial"/>
                <a:sym typeface="Arial"/>
              </a:rPr>
            </a:br>
            <a:endParaRPr b="1"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A unique identifier for each student in the dataset.</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Qualitative (Nominal).</a:t>
            </a:r>
            <a:endParaRPr sz="4200">
              <a:solidFill>
                <a:srgbClr val="000000"/>
              </a:solidFill>
              <a:latin typeface="Arial"/>
              <a:ea typeface="Arial"/>
              <a:cs typeface="Arial"/>
              <a:sym typeface="Arial"/>
            </a:endParaRPr>
          </a:p>
          <a:p>
            <a:pPr indent="-301625" lvl="0" marL="457200" rtl="0" algn="l">
              <a:spcBef>
                <a:spcPts val="0"/>
              </a:spcBef>
              <a:spcAft>
                <a:spcPts val="0"/>
              </a:spcAft>
              <a:buClr>
                <a:srgbClr val="000000"/>
              </a:buClr>
              <a:buSzPct val="100000"/>
              <a:buFont typeface="Arial"/>
              <a:buAutoNum type="arabicPeriod"/>
            </a:pPr>
            <a:r>
              <a:rPr b="1" lang="en-GB" sz="4600">
                <a:solidFill>
                  <a:srgbClr val="000000"/>
                </a:solidFill>
                <a:latin typeface="Arial"/>
                <a:ea typeface="Arial"/>
                <a:cs typeface="Arial"/>
                <a:sym typeface="Arial"/>
              </a:rPr>
              <a:t>Study_Hours_Per_Day</a:t>
            </a:r>
            <a:br>
              <a:rPr b="1" lang="en-GB" sz="4600">
                <a:solidFill>
                  <a:srgbClr val="000000"/>
                </a:solidFill>
                <a:latin typeface="Arial"/>
                <a:ea typeface="Arial"/>
                <a:cs typeface="Arial"/>
                <a:sym typeface="Arial"/>
              </a:rPr>
            </a:br>
            <a:endParaRPr b="1"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average number of hours a student spends studying daily.</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(Ratio).</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Unit: Hours.</a:t>
            </a:r>
            <a:endParaRPr sz="4600">
              <a:solidFill>
                <a:srgbClr val="000000"/>
              </a:solidFill>
              <a:latin typeface="Arial"/>
              <a:ea typeface="Arial"/>
              <a:cs typeface="Arial"/>
              <a:sym typeface="Arial"/>
            </a:endParaRPr>
          </a:p>
          <a:p>
            <a:pPr indent="-301625" lvl="0" marL="457200" rtl="0" algn="l">
              <a:spcBef>
                <a:spcPts val="0"/>
              </a:spcBef>
              <a:spcAft>
                <a:spcPts val="0"/>
              </a:spcAft>
              <a:buClr>
                <a:srgbClr val="000000"/>
              </a:buClr>
              <a:buSzPct val="100000"/>
              <a:buFont typeface="Arial"/>
              <a:buAutoNum type="arabicPeriod"/>
            </a:pPr>
            <a:r>
              <a:rPr b="1" lang="en-GB" sz="4600">
                <a:solidFill>
                  <a:srgbClr val="000000"/>
                </a:solidFill>
                <a:latin typeface="Arial"/>
                <a:ea typeface="Arial"/>
                <a:cs typeface="Arial"/>
                <a:sym typeface="Arial"/>
              </a:rPr>
              <a:t>Extracurricular_Hours_Per_Day</a:t>
            </a:r>
            <a:br>
              <a:rPr b="1" lang="en-GB" sz="4600">
                <a:solidFill>
                  <a:srgbClr val="000000"/>
                </a:solidFill>
                <a:latin typeface="Arial"/>
                <a:ea typeface="Arial"/>
                <a:cs typeface="Arial"/>
                <a:sym typeface="Arial"/>
              </a:rPr>
            </a:br>
            <a:endParaRPr b="1"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average number of hours a student spends on extracurricular activities each day.</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(Ratio).</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Unit: Hours.</a:t>
            </a:r>
            <a:endParaRPr sz="4600">
              <a:solidFill>
                <a:srgbClr val="000000"/>
              </a:solidFill>
              <a:latin typeface="Arial"/>
              <a:ea typeface="Arial"/>
              <a:cs typeface="Arial"/>
              <a:sym typeface="Arial"/>
            </a:endParaRPr>
          </a:p>
          <a:p>
            <a:pPr indent="-301625" lvl="0" marL="457200" rtl="0" algn="l">
              <a:spcBef>
                <a:spcPts val="0"/>
              </a:spcBef>
              <a:spcAft>
                <a:spcPts val="0"/>
              </a:spcAft>
              <a:buClr>
                <a:srgbClr val="000000"/>
              </a:buClr>
              <a:buSzPct val="100000"/>
              <a:buFont typeface="Arial"/>
              <a:buAutoNum type="arabicPeriod"/>
            </a:pPr>
            <a:r>
              <a:rPr b="1" lang="en-GB" sz="4600">
                <a:solidFill>
                  <a:srgbClr val="000000"/>
                </a:solidFill>
                <a:latin typeface="Arial"/>
                <a:ea typeface="Arial"/>
                <a:cs typeface="Arial"/>
                <a:sym typeface="Arial"/>
              </a:rPr>
              <a:t>Sleep_Hours_Per_Day</a:t>
            </a:r>
            <a:br>
              <a:rPr b="1" lang="en-GB" sz="4600">
                <a:solidFill>
                  <a:srgbClr val="000000"/>
                </a:solidFill>
                <a:latin typeface="Arial"/>
                <a:ea typeface="Arial"/>
                <a:cs typeface="Arial"/>
                <a:sym typeface="Arial"/>
              </a:rPr>
            </a:br>
            <a:endParaRPr b="1"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average number of hours a student sleeps per day.</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(Ratio).</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Unit: Hours.</a:t>
            </a:r>
            <a:endParaRPr sz="1000"/>
          </a:p>
        </p:txBody>
      </p:sp>
      <p:sp>
        <p:nvSpPr>
          <p:cNvPr id="128" name="Google Shape;128;p25"/>
          <p:cNvSpPr txBox="1"/>
          <p:nvPr>
            <p:ph type="title"/>
          </p:nvPr>
        </p:nvSpPr>
        <p:spPr>
          <a:xfrm>
            <a:off x="311700" y="22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DATASET INFO</a:t>
            </a:r>
            <a:endParaRPr b="1">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idx="1" type="body"/>
          </p:nvPr>
        </p:nvSpPr>
        <p:spPr>
          <a:xfrm>
            <a:off x="311700" y="9015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5000">
                <a:solidFill>
                  <a:srgbClr val="000000"/>
                </a:solidFill>
                <a:latin typeface="Arial"/>
                <a:ea typeface="Arial"/>
                <a:cs typeface="Arial"/>
                <a:sym typeface="Arial"/>
              </a:rPr>
              <a:t>Variables Description</a:t>
            </a:r>
            <a:endParaRPr sz="5000">
              <a:solidFill>
                <a:srgbClr val="000000"/>
              </a:solidFill>
              <a:latin typeface="Arial"/>
              <a:ea typeface="Arial"/>
              <a:cs typeface="Arial"/>
              <a:sym typeface="Arial"/>
            </a:endParaRPr>
          </a:p>
          <a:p>
            <a:pPr indent="0" lvl="0" marL="0" rtl="0" algn="l">
              <a:spcBef>
                <a:spcPts val="1200"/>
              </a:spcBef>
              <a:spcAft>
                <a:spcPts val="0"/>
              </a:spcAft>
              <a:buNone/>
            </a:pPr>
            <a:r>
              <a:rPr b="1" lang="en-GB" sz="4600">
                <a:solidFill>
                  <a:srgbClr val="000000"/>
                </a:solidFill>
                <a:latin typeface="Arial"/>
                <a:ea typeface="Arial"/>
                <a:cs typeface="Arial"/>
                <a:sym typeface="Arial"/>
              </a:rPr>
              <a:t> </a:t>
            </a:r>
            <a:r>
              <a:rPr lang="en-GB" sz="4600">
                <a:solidFill>
                  <a:srgbClr val="000000"/>
                </a:solidFill>
                <a:latin typeface="Arial"/>
                <a:ea typeface="Arial"/>
                <a:cs typeface="Arial"/>
                <a:sym typeface="Arial"/>
              </a:rPr>
              <a:t> 5.</a:t>
            </a:r>
            <a:r>
              <a:rPr b="1" lang="en-GB" sz="4600">
                <a:solidFill>
                  <a:srgbClr val="000000"/>
                </a:solidFill>
                <a:latin typeface="Arial"/>
                <a:ea typeface="Arial"/>
                <a:cs typeface="Arial"/>
                <a:sym typeface="Arial"/>
              </a:rPr>
              <a:t> 	 Social_Hours_Per_Day</a:t>
            </a:r>
            <a:endParaRPr b="1" sz="4600">
              <a:solidFill>
                <a:srgbClr val="000000"/>
              </a:solidFill>
              <a:latin typeface="Arial"/>
              <a:ea typeface="Arial"/>
              <a:cs typeface="Arial"/>
              <a:sym typeface="Arial"/>
            </a:endParaRPr>
          </a:p>
          <a:p>
            <a:pPr indent="-301625" lvl="1" marL="914400" rtl="0" algn="l">
              <a:spcBef>
                <a:spcPts val="120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average number of hours a student spends on social interactions daily.</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(Ratio).</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Unit: Hours.</a:t>
            </a:r>
            <a:endParaRPr sz="4600">
              <a:solidFill>
                <a:srgbClr val="000000"/>
              </a:solidFill>
              <a:latin typeface="Arial"/>
              <a:ea typeface="Arial"/>
              <a:cs typeface="Arial"/>
              <a:sym typeface="Arial"/>
            </a:endParaRPr>
          </a:p>
          <a:p>
            <a:pPr indent="0" lvl="0" marL="0" rtl="0" algn="l">
              <a:spcBef>
                <a:spcPts val="1200"/>
              </a:spcBef>
              <a:spcAft>
                <a:spcPts val="0"/>
              </a:spcAft>
              <a:buNone/>
            </a:pPr>
            <a:r>
              <a:rPr lang="en-GB" sz="4600">
                <a:solidFill>
                  <a:srgbClr val="000000"/>
                </a:solidFill>
                <a:latin typeface="Arial"/>
                <a:ea typeface="Arial"/>
                <a:cs typeface="Arial"/>
                <a:sym typeface="Arial"/>
              </a:rPr>
              <a:t>  6.       </a:t>
            </a:r>
            <a:r>
              <a:rPr b="1" lang="en-GB" sz="4600">
                <a:solidFill>
                  <a:srgbClr val="000000"/>
                </a:solidFill>
                <a:latin typeface="Arial"/>
                <a:ea typeface="Arial"/>
                <a:cs typeface="Arial"/>
                <a:sym typeface="Arial"/>
              </a:rPr>
              <a:t>Physical_Activity_Hours_Per_Day</a:t>
            </a:r>
            <a:endParaRPr b="1" sz="4600">
              <a:solidFill>
                <a:srgbClr val="000000"/>
              </a:solidFill>
              <a:latin typeface="Arial"/>
              <a:ea typeface="Arial"/>
              <a:cs typeface="Arial"/>
              <a:sym typeface="Arial"/>
            </a:endParaRPr>
          </a:p>
          <a:p>
            <a:pPr indent="-301625" lvl="1" marL="914400" rtl="0" algn="l">
              <a:spcBef>
                <a:spcPts val="120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average number of hours a student spends on physical activities daily.</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(Ratio).</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Unit: Hours.</a:t>
            </a:r>
            <a:endParaRPr sz="4600">
              <a:solidFill>
                <a:srgbClr val="000000"/>
              </a:solidFill>
              <a:latin typeface="Arial"/>
              <a:ea typeface="Arial"/>
              <a:cs typeface="Arial"/>
              <a:sym typeface="Arial"/>
            </a:endParaRPr>
          </a:p>
          <a:p>
            <a:pPr indent="0" lvl="0" marL="0" rtl="0" algn="l">
              <a:spcBef>
                <a:spcPts val="1200"/>
              </a:spcBef>
              <a:spcAft>
                <a:spcPts val="0"/>
              </a:spcAft>
              <a:buNone/>
            </a:pPr>
            <a:r>
              <a:rPr lang="en-GB" sz="4600">
                <a:solidFill>
                  <a:srgbClr val="000000"/>
                </a:solidFill>
                <a:latin typeface="Arial"/>
                <a:ea typeface="Arial"/>
                <a:cs typeface="Arial"/>
                <a:sym typeface="Arial"/>
              </a:rPr>
              <a:t>  7.</a:t>
            </a:r>
            <a:r>
              <a:rPr b="1" lang="en-GB" sz="4600">
                <a:solidFill>
                  <a:srgbClr val="000000"/>
                </a:solidFill>
                <a:latin typeface="Arial"/>
                <a:ea typeface="Arial"/>
                <a:cs typeface="Arial"/>
                <a:sym typeface="Arial"/>
              </a:rPr>
              <a:t>	  Stress_Level</a:t>
            </a:r>
            <a:endParaRPr b="1" sz="4600">
              <a:solidFill>
                <a:srgbClr val="000000"/>
              </a:solidFill>
              <a:latin typeface="Arial"/>
              <a:ea typeface="Arial"/>
              <a:cs typeface="Arial"/>
              <a:sym typeface="Arial"/>
            </a:endParaRPr>
          </a:p>
          <a:p>
            <a:pPr indent="-301625" lvl="1" marL="914400" rtl="0" algn="l">
              <a:spcBef>
                <a:spcPts val="120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perceived stress level of a student, categorized as Low, Moderate, or High.</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Qualitative (Ordinal).</a:t>
            </a:r>
            <a:endParaRPr sz="4600">
              <a:solidFill>
                <a:srgbClr val="000000"/>
              </a:solidFill>
              <a:latin typeface="Arial"/>
              <a:ea typeface="Arial"/>
              <a:cs typeface="Arial"/>
              <a:sym typeface="Arial"/>
            </a:endParaRPr>
          </a:p>
          <a:p>
            <a:pPr indent="0" lvl="0" marL="0" rtl="0" algn="l">
              <a:spcBef>
                <a:spcPts val="1200"/>
              </a:spcBef>
              <a:spcAft>
                <a:spcPts val="0"/>
              </a:spcAft>
              <a:buNone/>
            </a:pPr>
            <a:r>
              <a:rPr lang="en-GB" sz="4600">
                <a:solidFill>
                  <a:srgbClr val="000000"/>
                </a:solidFill>
                <a:latin typeface="Arial"/>
                <a:ea typeface="Arial"/>
                <a:cs typeface="Arial"/>
                <a:sym typeface="Arial"/>
              </a:rPr>
              <a:t> 8. </a:t>
            </a:r>
            <a:r>
              <a:rPr b="1" lang="en-GB" sz="4600">
                <a:solidFill>
                  <a:srgbClr val="000000"/>
                </a:solidFill>
                <a:latin typeface="Arial"/>
                <a:ea typeface="Arial"/>
                <a:cs typeface="Arial"/>
                <a:sym typeface="Arial"/>
              </a:rPr>
              <a:t>	  CGPA</a:t>
            </a:r>
            <a:endParaRPr b="1" sz="4600">
              <a:solidFill>
                <a:srgbClr val="000000"/>
              </a:solidFill>
              <a:latin typeface="Arial"/>
              <a:ea typeface="Arial"/>
              <a:cs typeface="Arial"/>
              <a:sym typeface="Arial"/>
            </a:endParaRPr>
          </a:p>
          <a:p>
            <a:pPr indent="-301625" lvl="1" marL="914400" rtl="0" algn="l">
              <a:spcBef>
                <a:spcPts val="120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The cumulative grade point average representing the academic performance of the student.</a:t>
            </a:r>
            <a:endParaRPr sz="4600">
              <a:solidFill>
                <a:srgbClr val="000000"/>
              </a:solidFill>
              <a:latin typeface="Arial"/>
              <a:ea typeface="Arial"/>
              <a:cs typeface="Arial"/>
              <a:sym typeface="Arial"/>
            </a:endParaRPr>
          </a:p>
          <a:p>
            <a:pPr indent="-301625" lvl="1" marL="914400" rtl="0" algn="l">
              <a:spcBef>
                <a:spcPts val="0"/>
              </a:spcBef>
              <a:spcAft>
                <a:spcPts val="0"/>
              </a:spcAft>
              <a:buClr>
                <a:srgbClr val="000000"/>
              </a:buClr>
              <a:buSzPct val="100000"/>
              <a:buFont typeface="Arial"/>
              <a:buChar char="○"/>
            </a:pPr>
            <a:r>
              <a:rPr lang="en-GB" sz="4600">
                <a:solidFill>
                  <a:srgbClr val="000000"/>
                </a:solidFill>
                <a:latin typeface="Arial"/>
                <a:ea typeface="Arial"/>
                <a:cs typeface="Arial"/>
                <a:sym typeface="Arial"/>
              </a:rPr>
              <a:t>Type: Quantitative (Interval).</a:t>
            </a:r>
            <a:endParaRPr sz="4600">
              <a:solidFill>
                <a:srgbClr val="000000"/>
              </a:solidFill>
              <a:latin typeface="Arial"/>
              <a:ea typeface="Arial"/>
              <a:cs typeface="Arial"/>
              <a:sym typeface="Arial"/>
            </a:endParaRPr>
          </a:p>
          <a:p>
            <a:pPr indent="0" lvl="0" marL="457200" rtl="0" algn="l">
              <a:spcBef>
                <a:spcPts val="1200"/>
              </a:spcBef>
              <a:spcAft>
                <a:spcPts val="0"/>
              </a:spcAft>
              <a:buNone/>
            </a:pPr>
            <a:r>
              <a:t/>
            </a:r>
            <a:endParaRPr b="1" sz="50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34" name="Google Shape;134;p26"/>
          <p:cNvSpPr txBox="1"/>
          <p:nvPr>
            <p:ph type="title"/>
          </p:nvPr>
        </p:nvSpPr>
        <p:spPr>
          <a:xfrm>
            <a:off x="311700" y="274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DATASET INFO</a:t>
            </a:r>
            <a:endParaRPr b="1">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PYTHON MODULES </a:t>
            </a:r>
            <a:endParaRPr b="1">
              <a:latin typeface="EB Garamond"/>
              <a:ea typeface="EB Garamond"/>
              <a:cs typeface="EB Garamond"/>
              <a:sym typeface="EB Garamond"/>
            </a:endParaRPr>
          </a:p>
        </p:txBody>
      </p:sp>
      <p:sp>
        <p:nvSpPr>
          <p:cNvPr id="140" name="Google Shape;14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Font typeface="Arial"/>
              <a:buAutoNum type="arabicPeriod"/>
            </a:pPr>
            <a:r>
              <a:rPr b="1" lang="en-GB">
                <a:solidFill>
                  <a:schemeClr val="dk1"/>
                </a:solidFill>
                <a:latin typeface="Arial"/>
                <a:ea typeface="Arial"/>
                <a:cs typeface="Arial"/>
                <a:sym typeface="Arial"/>
              </a:rPr>
              <a:t>NUMPY</a:t>
            </a:r>
            <a:endParaRPr b="1">
              <a:solidFill>
                <a:schemeClr val="dk1"/>
              </a:solidFill>
              <a:latin typeface="Arial"/>
              <a:ea typeface="Arial"/>
              <a:cs typeface="Arial"/>
              <a:sym typeface="Arial"/>
            </a:endParaRPr>
          </a:p>
          <a:p>
            <a:pPr indent="-342900" lvl="0" marL="457200" rtl="0" algn="l">
              <a:lnSpc>
                <a:spcPct val="200000"/>
              </a:lnSpc>
              <a:spcBef>
                <a:spcPts val="0"/>
              </a:spcBef>
              <a:spcAft>
                <a:spcPts val="0"/>
              </a:spcAft>
              <a:buClr>
                <a:schemeClr val="dk1"/>
              </a:buClr>
              <a:buSzPts val="1800"/>
              <a:buFont typeface="Arial"/>
              <a:buAutoNum type="arabicPeriod"/>
            </a:pPr>
            <a:r>
              <a:rPr b="1" lang="en-GB">
                <a:solidFill>
                  <a:schemeClr val="dk1"/>
                </a:solidFill>
                <a:latin typeface="Arial"/>
                <a:ea typeface="Arial"/>
                <a:cs typeface="Arial"/>
                <a:sym typeface="Arial"/>
              </a:rPr>
              <a:t>PANDAS</a:t>
            </a:r>
            <a:endParaRPr b="1">
              <a:solidFill>
                <a:schemeClr val="dk1"/>
              </a:solidFill>
              <a:latin typeface="Arial"/>
              <a:ea typeface="Arial"/>
              <a:cs typeface="Arial"/>
              <a:sym typeface="Arial"/>
            </a:endParaRPr>
          </a:p>
          <a:p>
            <a:pPr indent="-342900" lvl="0" marL="457200" rtl="0" algn="l">
              <a:lnSpc>
                <a:spcPct val="200000"/>
              </a:lnSpc>
              <a:spcBef>
                <a:spcPts val="0"/>
              </a:spcBef>
              <a:spcAft>
                <a:spcPts val="0"/>
              </a:spcAft>
              <a:buClr>
                <a:schemeClr val="dk1"/>
              </a:buClr>
              <a:buSzPts val="1800"/>
              <a:buFont typeface="Arial"/>
              <a:buAutoNum type="arabicPeriod"/>
            </a:pPr>
            <a:r>
              <a:rPr b="1" lang="en-GB">
                <a:solidFill>
                  <a:schemeClr val="dk1"/>
                </a:solidFill>
                <a:latin typeface="Arial"/>
                <a:ea typeface="Arial"/>
                <a:cs typeface="Arial"/>
                <a:sym typeface="Arial"/>
              </a:rPr>
              <a:t>MATPLOTLIB.PYPLOT</a:t>
            </a:r>
            <a:endParaRPr b="1">
              <a:solidFill>
                <a:schemeClr val="dk1"/>
              </a:solidFill>
              <a:latin typeface="Arial"/>
              <a:ea typeface="Arial"/>
              <a:cs typeface="Arial"/>
              <a:sym typeface="Arial"/>
            </a:endParaRPr>
          </a:p>
          <a:p>
            <a:pPr indent="-342900" lvl="0" marL="457200" rtl="0" algn="l">
              <a:lnSpc>
                <a:spcPct val="200000"/>
              </a:lnSpc>
              <a:spcBef>
                <a:spcPts val="0"/>
              </a:spcBef>
              <a:spcAft>
                <a:spcPts val="0"/>
              </a:spcAft>
              <a:buClr>
                <a:schemeClr val="dk1"/>
              </a:buClr>
              <a:buSzPts val="1800"/>
              <a:buFont typeface="Arial"/>
              <a:buAutoNum type="arabicPeriod"/>
            </a:pPr>
            <a:r>
              <a:rPr b="1" lang="en-GB">
                <a:solidFill>
                  <a:schemeClr val="dk1"/>
                </a:solidFill>
                <a:latin typeface="Arial"/>
                <a:ea typeface="Arial"/>
                <a:cs typeface="Arial"/>
                <a:sym typeface="Arial"/>
              </a:rPr>
              <a:t>SEABORN</a:t>
            </a:r>
            <a:endParaRPr b="1">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UNDERSTANDING AND PREPARING THE DATA</a:t>
            </a:r>
            <a:endParaRPr b="1">
              <a:latin typeface="EB Garamond"/>
              <a:ea typeface="EB Garamond"/>
              <a:cs typeface="EB Garamond"/>
              <a:sym typeface="EB Garamond"/>
            </a:endParaRPr>
          </a:p>
        </p:txBody>
      </p:sp>
      <p:sp>
        <p:nvSpPr>
          <p:cNvPr id="146" name="Google Shape;14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LOADING THE DATA</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1200"/>
              </a:spcBef>
              <a:spcAft>
                <a:spcPts val="0"/>
              </a:spcAft>
              <a:buNone/>
            </a:pPr>
            <a:r>
              <a:rPr lang="en-GB" sz="1000">
                <a:solidFill>
                  <a:srgbClr val="FF7B72"/>
                </a:solidFill>
                <a:highlight>
                  <a:srgbClr val="0D1117"/>
                </a:highlight>
                <a:latin typeface="Courier New"/>
                <a:ea typeface="Courier New"/>
                <a:cs typeface="Courier New"/>
                <a:sym typeface="Courier New"/>
              </a:rPr>
              <a:t>import</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pandas</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as</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pd</a:t>
            </a:r>
            <a:endParaRPr sz="10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000">
                <a:solidFill>
                  <a:srgbClr val="E6EDF3"/>
                </a:solidFill>
                <a:highlight>
                  <a:srgbClr val="0D1117"/>
                </a:highlight>
                <a:latin typeface="Courier New"/>
                <a:ea typeface="Courier New"/>
                <a:cs typeface="Courier New"/>
                <a:sym typeface="Courier New"/>
              </a:rPr>
              <a:t>stud_df </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pd</a:t>
            </a:r>
            <a:r>
              <a:rPr lang="en-GB" sz="1000">
                <a:solidFill>
                  <a:srgbClr val="E6EDF3"/>
                </a:solidFill>
                <a:highlight>
                  <a:srgbClr val="0D1117"/>
                </a:highlight>
                <a:latin typeface="Courier New"/>
                <a:ea typeface="Courier New"/>
                <a:cs typeface="Courier New"/>
                <a:sym typeface="Courier New"/>
              </a:rPr>
              <a:t>.</a:t>
            </a:r>
            <a:r>
              <a:rPr lang="en-GB" sz="1000">
                <a:solidFill>
                  <a:srgbClr val="D2A8FF"/>
                </a:solidFill>
                <a:highlight>
                  <a:srgbClr val="0D1117"/>
                </a:highlight>
                <a:latin typeface="Courier New"/>
                <a:ea typeface="Courier New"/>
                <a:cs typeface="Courier New"/>
                <a:sym typeface="Courier New"/>
              </a:rPr>
              <a:t>read_csv</a:t>
            </a:r>
            <a:r>
              <a:rPr lang="en-GB" sz="1000">
                <a:solidFill>
                  <a:srgbClr val="E6EDF3"/>
                </a:solidFill>
                <a:highlight>
                  <a:srgbClr val="0D1117"/>
                </a:highlight>
                <a:latin typeface="Courier New"/>
                <a:ea typeface="Courier New"/>
                <a:cs typeface="Courier New"/>
                <a:sym typeface="Courier New"/>
              </a:rPr>
              <a:t>(</a:t>
            </a:r>
            <a:r>
              <a:rPr lang="en-GB" sz="1000">
                <a:solidFill>
                  <a:srgbClr val="A5D6FF"/>
                </a:solidFill>
                <a:highlight>
                  <a:srgbClr val="0D1117"/>
                </a:highlight>
                <a:latin typeface="Courier New"/>
                <a:ea typeface="Courier New"/>
                <a:cs typeface="Courier New"/>
                <a:sym typeface="Courier New"/>
              </a:rPr>
              <a:t>"student.csv"</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b="1" lang="en-GB">
                <a:solidFill>
                  <a:schemeClr val="dk1"/>
                </a:solidFill>
              </a:rPr>
              <a:t>CHECKING </a:t>
            </a:r>
            <a:r>
              <a:rPr b="1" lang="en-GB">
                <a:solidFill>
                  <a:schemeClr val="dk1"/>
                </a:solidFill>
              </a:rPr>
              <a:t>THE DATA</a:t>
            </a:r>
            <a:endParaRPr b="1">
              <a:solidFill>
                <a:schemeClr val="dk1"/>
              </a:solidFill>
            </a:endParaRPr>
          </a:p>
          <a:p>
            <a:pPr indent="0" lvl="0" marL="0" rtl="0" algn="l">
              <a:lnSpc>
                <a:spcPct val="150000"/>
              </a:lnSpc>
              <a:spcBef>
                <a:spcPts val="1200"/>
              </a:spcBef>
              <a:spcAft>
                <a:spcPts val="0"/>
              </a:spcAft>
              <a:buNone/>
            </a:pPr>
            <a:r>
              <a:rPr lang="en-GB" sz="1000">
                <a:solidFill>
                  <a:srgbClr val="E6EDF3"/>
                </a:solidFill>
                <a:highlight>
                  <a:srgbClr val="0D1117"/>
                </a:highlight>
                <a:latin typeface="Courier New"/>
                <a:ea typeface="Courier New"/>
                <a:cs typeface="Courier New"/>
                <a:sym typeface="Courier New"/>
              </a:rPr>
              <a:t>stud_df.</a:t>
            </a:r>
            <a:r>
              <a:rPr lang="en-GB" sz="1000">
                <a:solidFill>
                  <a:srgbClr val="D2A8FF"/>
                </a:solidFill>
                <a:highlight>
                  <a:srgbClr val="0D1117"/>
                </a:highlight>
                <a:latin typeface="Courier New"/>
                <a:ea typeface="Courier New"/>
                <a:cs typeface="Courier New"/>
                <a:sym typeface="Courier New"/>
              </a:rPr>
              <a:t>head</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sz="1000">
                <a:solidFill>
                  <a:schemeClr val="dk1"/>
                </a:solidFill>
              </a:rPr>
              <a:t> </a:t>
            </a:r>
            <a:r>
              <a:rPr lang="en-GB" sz="1100">
                <a:solidFill>
                  <a:schemeClr val="dk1"/>
                </a:solidFill>
              </a:rPr>
              <a:t>The </a:t>
            </a:r>
            <a:r>
              <a:rPr b="1" lang="en-GB" sz="1100">
                <a:solidFill>
                  <a:schemeClr val="dk1"/>
                </a:solidFill>
              </a:rPr>
              <a:t>HEAD</a:t>
            </a:r>
            <a:r>
              <a:rPr lang="en-GB" sz="1100">
                <a:solidFill>
                  <a:schemeClr val="dk1"/>
                </a:solidFill>
              </a:rPr>
              <a:t> function returns First five rows or records of the Dataset.</a:t>
            </a:r>
            <a:endParaRPr sz="1100">
              <a:solidFill>
                <a:schemeClr val="dk1"/>
              </a:solidFill>
            </a:endParaRPr>
          </a:p>
          <a:p>
            <a:pPr indent="0" lvl="0" marL="0" rtl="0" algn="l">
              <a:lnSpc>
                <a:spcPct val="150000"/>
              </a:lnSpc>
              <a:spcBef>
                <a:spcPts val="120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p:txBody>
      </p:sp>
      <p:pic>
        <p:nvPicPr>
          <p:cNvPr id="147" name="Google Shape;147;p28"/>
          <p:cNvPicPr preferRelativeResize="0"/>
          <p:nvPr/>
        </p:nvPicPr>
        <p:blipFill>
          <a:blip r:embed="rId3">
            <a:alphaModFix/>
          </a:blip>
          <a:stretch>
            <a:fillRect/>
          </a:stretch>
        </p:blipFill>
        <p:spPr>
          <a:xfrm>
            <a:off x="311700" y="3368975"/>
            <a:ext cx="8321306" cy="101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22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UNDERSTANDING AND PREPARING THE DATA</a:t>
            </a:r>
            <a:endParaRPr b="1">
              <a:latin typeface="EB Garamond"/>
              <a:ea typeface="EB Garamond"/>
              <a:cs typeface="EB Garamond"/>
              <a:sym typeface="EB Garamond"/>
            </a:endParaRPr>
          </a:p>
        </p:txBody>
      </p:sp>
      <p:sp>
        <p:nvSpPr>
          <p:cNvPr id="153" name="Google Shape;153;p29"/>
          <p:cNvSpPr txBox="1"/>
          <p:nvPr>
            <p:ph idx="1" type="body"/>
          </p:nvPr>
        </p:nvSpPr>
        <p:spPr>
          <a:xfrm>
            <a:off x="311700" y="793700"/>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GB">
                <a:solidFill>
                  <a:schemeClr val="dk1"/>
                </a:solidFill>
              </a:rPr>
              <a:t>GETTING THE SHAPE  AND INFO</a:t>
            </a:r>
            <a:endParaRPr b="1">
              <a:solidFill>
                <a:schemeClr val="dk1"/>
              </a:solidFill>
            </a:endParaRPr>
          </a:p>
          <a:p>
            <a:pPr indent="0" lvl="0" marL="0" rtl="0" algn="l">
              <a:lnSpc>
                <a:spcPct val="150000"/>
              </a:lnSpc>
              <a:spcBef>
                <a:spcPts val="0"/>
              </a:spcBef>
              <a:spcAft>
                <a:spcPts val="0"/>
              </a:spcAft>
              <a:buNone/>
            </a:pPr>
            <a:r>
              <a:rPr lang="en-GB" sz="1000">
                <a:solidFill>
                  <a:srgbClr val="E6EDF3"/>
                </a:solidFill>
                <a:highlight>
                  <a:srgbClr val="0D1117"/>
                </a:highlight>
                <a:latin typeface="Courier New"/>
                <a:ea typeface="Courier New"/>
                <a:cs typeface="Courier New"/>
                <a:sym typeface="Courier New"/>
              </a:rPr>
              <a:t>Stud_df.shape</a:t>
            </a:r>
            <a:endParaRPr sz="10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sz="1100">
                <a:solidFill>
                  <a:schemeClr val="dk1"/>
                </a:solidFill>
              </a:rPr>
              <a:t>The </a:t>
            </a:r>
            <a:r>
              <a:rPr b="1" lang="en-GB" sz="1100">
                <a:solidFill>
                  <a:schemeClr val="dk1"/>
                </a:solidFill>
              </a:rPr>
              <a:t>SHAPE </a:t>
            </a:r>
            <a:r>
              <a:rPr lang="en-GB" sz="1100">
                <a:solidFill>
                  <a:schemeClr val="dk1"/>
                </a:solidFill>
              </a:rPr>
              <a:t>function returns a tuple with format (number of rows,number of columns). This Dataset Contains 2000 Rows and 8 Columns.</a:t>
            </a:r>
            <a:endParaRPr sz="1100">
              <a:solidFill>
                <a:schemeClr val="dk1"/>
              </a:solidFill>
            </a:endParaRPr>
          </a:p>
          <a:p>
            <a:pPr indent="0" lvl="0" marL="0" rtl="0" algn="l">
              <a:lnSpc>
                <a:spcPct val="150000"/>
              </a:lnSpc>
              <a:spcBef>
                <a:spcPts val="120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000">
                <a:solidFill>
                  <a:srgbClr val="E6EDF3"/>
                </a:solidFill>
                <a:highlight>
                  <a:srgbClr val="0D1117"/>
                </a:highlight>
                <a:latin typeface="Courier New"/>
                <a:ea typeface="Courier New"/>
                <a:cs typeface="Courier New"/>
                <a:sym typeface="Courier New"/>
              </a:rPr>
              <a:t>stud_df.</a:t>
            </a:r>
            <a:r>
              <a:rPr lang="en-GB" sz="1000">
                <a:solidFill>
                  <a:srgbClr val="D2A8FF"/>
                </a:solidFill>
                <a:highlight>
                  <a:srgbClr val="0D1117"/>
                </a:highlight>
                <a:latin typeface="Courier New"/>
                <a:ea typeface="Courier New"/>
                <a:cs typeface="Courier New"/>
                <a:sym typeface="Courier New"/>
              </a:rPr>
              <a:t>info</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chemeClr val="dk1"/>
                </a:solidFill>
              </a:rPr>
              <a:t>The</a:t>
            </a:r>
            <a:r>
              <a:rPr b="1" lang="en-GB" sz="1200">
                <a:solidFill>
                  <a:schemeClr val="dk1"/>
                </a:solidFill>
              </a:rPr>
              <a:t> INFO() </a:t>
            </a:r>
            <a:r>
              <a:rPr lang="en-GB" sz="1200">
                <a:solidFill>
                  <a:schemeClr val="dk1"/>
                </a:solidFill>
              </a:rPr>
              <a:t>function returns the info of each column which is the respective data type and count. It makes it easier to know and perform operations on </a:t>
            </a:r>
            <a:endParaRPr sz="1200">
              <a:solidFill>
                <a:schemeClr val="dk1"/>
              </a:solidFill>
            </a:endParaRPr>
          </a:p>
          <a:p>
            <a:pPr indent="0" lvl="0" marL="0" rtl="0" algn="l">
              <a:lnSpc>
                <a:spcPct val="150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p:txBody>
      </p:sp>
      <p:pic>
        <p:nvPicPr>
          <p:cNvPr id="154" name="Google Shape;154;p29"/>
          <p:cNvPicPr preferRelativeResize="0"/>
          <p:nvPr/>
        </p:nvPicPr>
        <p:blipFill>
          <a:blip r:embed="rId3">
            <a:alphaModFix/>
          </a:blip>
          <a:stretch>
            <a:fillRect/>
          </a:stretch>
        </p:blipFill>
        <p:spPr>
          <a:xfrm>
            <a:off x="418950" y="1803750"/>
            <a:ext cx="2892751" cy="364775"/>
          </a:xfrm>
          <a:prstGeom prst="rect">
            <a:avLst/>
          </a:prstGeom>
          <a:noFill/>
          <a:ln>
            <a:noFill/>
          </a:ln>
        </p:spPr>
      </p:pic>
      <p:pic>
        <p:nvPicPr>
          <p:cNvPr id="155" name="Google Shape;155;p29"/>
          <p:cNvPicPr preferRelativeResize="0"/>
          <p:nvPr/>
        </p:nvPicPr>
        <p:blipFill>
          <a:blip r:embed="rId4">
            <a:alphaModFix/>
          </a:blip>
          <a:stretch>
            <a:fillRect/>
          </a:stretch>
        </p:blipFill>
        <p:spPr>
          <a:xfrm>
            <a:off x="2381375" y="2984000"/>
            <a:ext cx="3326676" cy="1738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22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UNDERSTANDING AND PREPARING THE DATA</a:t>
            </a:r>
            <a:endParaRPr b="1">
              <a:latin typeface="EB Garamond"/>
              <a:ea typeface="EB Garamond"/>
              <a:cs typeface="EB Garamond"/>
              <a:sym typeface="EB Garamond"/>
            </a:endParaRPr>
          </a:p>
        </p:txBody>
      </p:sp>
      <p:sp>
        <p:nvSpPr>
          <p:cNvPr id="161" name="Google Shape;161;p30"/>
          <p:cNvSpPr txBox="1"/>
          <p:nvPr>
            <p:ph idx="1" type="body"/>
          </p:nvPr>
        </p:nvSpPr>
        <p:spPr>
          <a:xfrm>
            <a:off x="311700" y="793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CLEANING THE DATA </a:t>
            </a:r>
            <a:endParaRPr b="1">
              <a:solidFill>
                <a:schemeClr val="dk1"/>
              </a:solidFill>
            </a:endParaRPr>
          </a:p>
          <a:p>
            <a:pPr indent="0" lvl="0" marL="0" rtl="0" algn="l">
              <a:lnSpc>
                <a:spcPct val="150000"/>
              </a:lnSpc>
              <a:spcBef>
                <a:spcPts val="1200"/>
              </a:spcBef>
              <a:spcAft>
                <a:spcPts val="0"/>
              </a:spcAft>
              <a:buNone/>
            </a:pPr>
            <a:r>
              <a:rPr lang="en-GB" sz="1000">
                <a:solidFill>
                  <a:srgbClr val="E6EDF3"/>
                </a:solidFill>
                <a:highlight>
                  <a:srgbClr val="0D1117"/>
                </a:highlight>
                <a:latin typeface="Courier New"/>
                <a:ea typeface="Courier New"/>
                <a:cs typeface="Courier New"/>
                <a:sym typeface="Courier New"/>
              </a:rPr>
              <a:t>stud_df.</a:t>
            </a:r>
            <a:r>
              <a:rPr lang="en-GB" sz="1000">
                <a:solidFill>
                  <a:srgbClr val="D2A8FF"/>
                </a:solidFill>
                <a:highlight>
                  <a:srgbClr val="0D1117"/>
                </a:highlight>
                <a:latin typeface="Courier New"/>
                <a:ea typeface="Courier New"/>
                <a:cs typeface="Courier New"/>
                <a:sym typeface="Courier New"/>
              </a:rPr>
              <a:t>isna</a:t>
            </a:r>
            <a:r>
              <a:rPr lang="en-GB" sz="1000">
                <a:solidFill>
                  <a:srgbClr val="E6EDF3"/>
                </a:solidFill>
                <a:highlight>
                  <a:srgbClr val="0D1117"/>
                </a:highlight>
                <a:latin typeface="Courier New"/>
                <a:ea typeface="Courier New"/>
                <a:cs typeface="Courier New"/>
                <a:sym typeface="Courier New"/>
              </a:rPr>
              <a:t>().</a:t>
            </a:r>
            <a:r>
              <a:rPr lang="en-GB" sz="1000">
                <a:solidFill>
                  <a:srgbClr val="D2A8FF"/>
                </a:solidFill>
                <a:highlight>
                  <a:srgbClr val="0D1117"/>
                </a:highlight>
                <a:latin typeface="Courier New"/>
                <a:ea typeface="Courier New"/>
                <a:cs typeface="Courier New"/>
                <a:sym typeface="Courier New"/>
              </a:rPr>
              <a:t>sum</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sz="1100">
                <a:solidFill>
                  <a:schemeClr val="dk1"/>
                </a:solidFill>
              </a:rPr>
              <a:t>The </a:t>
            </a:r>
            <a:r>
              <a:rPr b="1" lang="en-GB" sz="1100">
                <a:solidFill>
                  <a:schemeClr val="dk1"/>
                </a:solidFill>
              </a:rPr>
              <a:t>isna().sum()</a:t>
            </a:r>
            <a:r>
              <a:rPr lang="en-GB" sz="1100">
                <a:solidFill>
                  <a:schemeClr val="dk1"/>
                </a:solidFill>
              </a:rPr>
              <a:t> is used to find out the null values in each column. The Dataset contains no null values. The </a:t>
            </a:r>
            <a:r>
              <a:rPr b="1" lang="en-GB" sz="1100">
                <a:solidFill>
                  <a:schemeClr val="dk1"/>
                </a:solidFill>
              </a:rPr>
              <a:t>dropna() </a:t>
            </a:r>
            <a:r>
              <a:rPr lang="en-GB" sz="1100">
                <a:solidFill>
                  <a:schemeClr val="dk1"/>
                </a:solidFill>
              </a:rPr>
              <a:t>is used to remove all the null values.</a:t>
            </a:r>
            <a:endParaRPr sz="1100">
              <a:solidFill>
                <a:schemeClr val="dk1"/>
              </a:solidFill>
            </a:endParaRPr>
          </a:p>
          <a:p>
            <a:pPr indent="0" lvl="0" marL="0" rtl="0" algn="l">
              <a:spcBef>
                <a:spcPts val="1200"/>
              </a:spcBef>
              <a:spcAft>
                <a:spcPts val="1200"/>
              </a:spcAft>
              <a:buNone/>
            </a:pPr>
            <a:r>
              <a:t/>
            </a:r>
            <a:endParaRPr b="1">
              <a:solidFill>
                <a:schemeClr val="dk1"/>
              </a:solidFill>
            </a:endParaRPr>
          </a:p>
        </p:txBody>
      </p:sp>
      <p:pic>
        <p:nvPicPr>
          <p:cNvPr id="162" name="Google Shape;162;p30"/>
          <p:cNvPicPr preferRelativeResize="0"/>
          <p:nvPr/>
        </p:nvPicPr>
        <p:blipFill>
          <a:blip r:embed="rId3">
            <a:alphaModFix/>
          </a:blip>
          <a:stretch>
            <a:fillRect/>
          </a:stretch>
        </p:blipFill>
        <p:spPr>
          <a:xfrm>
            <a:off x="2881475" y="2083038"/>
            <a:ext cx="3059350" cy="1909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8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UNDERSTANDING AND PREPARING THE DATA</a:t>
            </a:r>
            <a:endParaRPr b="1">
              <a:latin typeface="EB Garamond"/>
              <a:ea typeface="EB Garamond"/>
              <a:cs typeface="EB Garamond"/>
              <a:sym typeface="EB Garamond"/>
            </a:endParaRPr>
          </a:p>
        </p:txBody>
      </p:sp>
      <p:sp>
        <p:nvSpPr>
          <p:cNvPr id="168" name="Google Shape;168;p31"/>
          <p:cNvSpPr txBox="1"/>
          <p:nvPr>
            <p:ph idx="1" type="body"/>
          </p:nvPr>
        </p:nvSpPr>
        <p:spPr>
          <a:xfrm>
            <a:off x="311700" y="128652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sz="1000">
                <a:solidFill>
                  <a:srgbClr val="E6EDF3"/>
                </a:solidFill>
                <a:highlight>
                  <a:srgbClr val="0D1117"/>
                </a:highlight>
                <a:latin typeface="Courier New"/>
                <a:ea typeface="Courier New"/>
                <a:cs typeface="Courier New"/>
                <a:sym typeface="Courier New"/>
              </a:rPr>
              <a:t>stud_df.</a:t>
            </a:r>
            <a:r>
              <a:rPr lang="en-GB" sz="1000">
                <a:solidFill>
                  <a:srgbClr val="D2A8FF"/>
                </a:solidFill>
                <a:highlight>
                  <a:srgbClr val="0D1117"/>
                </a:highlight>
                <a:latin typeface="Courier New"/>
                <a:ea typeface="Courier New"/>
                <a:cs typeface="Courier New"/>
                <a:sym typeface="Courier New"/>
              </a:rPr>
              <a:t>describe</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rPr>
              <a:t>The describe() function is used to describe data of each column with the statistics as follows:</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1200"/>
              </a:spcAft>
              <a:buNone/>
            </a:pPr>
            <a:r>
              <a:rPr lang="en-GB" sz="1200">
                <a:solidFill>
                  <a:schemeClr val="dk1"/>
                </a:solidFill>
              </a:rPr>
              <a:t>As we can see the mean value and 50 percentile or median are close to each other in value which signifies that there no outliers that affect the dataset.</a:t>
            </a:r>
            <a:endParaRPr sz="1200">
              <a:solidFill>
                <a:schemeClr val="dk1"/>
              </a:solidFill>
            </a:endParaRPr>
          </a:p>
        </p:txBody>
      </p:sp>
      <p:pic>
        <p:nvPicPr>
          <p:cNvPr id="169" name="Google Shape;169;p31"/>
          <p:cNvPicPr preferRelativeResize="0"/>
          <p:nvPr/>
        </p:nvPicPr>
        <p:blipFill>
          <a:blip r:embed="rId3">
            <a:alphaModFix/>
          </a:blip>
          <a:stretch>
            <a:fillRect/>
          </a:stretch>
        </p:blipFill>
        <p:spPr>
          <a:xfrm>
            <a:off x="403250" y="1975298"/>
            <a:ext cx="6881900" cy="119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411925" y="250900"/>
            <a:ext cx="8123100" cy="322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2488" u="sng">
                <a:solidFill>
                  <a:schemeClr val="lt2"/>
                </a:solidFill>
                <a:latin typeface="EB Garamond"/>
                <a:ea typeface="EB Garamond"/>
                <a:cs typeface="EB Garamond"/>
                <a:sym typeface="EB Garamond"/>
              </a:rPr>
              <a:t>Author</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rPr b="1" lang="en-GB" sz="2488" u="sng">
                <a:solidFill>
                  <a:schemeClr val="lt2"/>
                </a:solidFill>
                <a:latin typeface="EB Garamond"/>
                <a:ea typeface="EB Garamond"/>
                <a:cs typeface="EB Garamond"/>
                <a:sym typeface="EB Garamond"/>
              </a:rPr>
              <a:t>SREERAJ CHINTHAM</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latin typeface="EB Garamond"/>
              <a:ea typeface="EB Garamond"/>
              <a:cs typeface="EB Garamond"/>
              <a:sym typeface="EB Garamond"/>
            </a:endParaRPr>
          </a:p>
          <a:p>
            <a:pPr indent="0" lvl="0" marL="0" rtl="0" algn="l">
              <a:spcBef>
                <a:spcPts val="0"/>
              </a:spcBef>
              <a:spcAft>
                <a:spcPts val="0"/>
              </a:spcAft>
              <a:buNone/>
            </a:pPr>
            <a:r>
              <a:t/>
            </a:r>
            <a:endParaRPr b="1" sz="1822">
              <a:latin typeface="EB Garamond"/>
              <a:ea typeface="EB Garamond"/>
              <a:cs typeface="EB Garamond"/>
              <a:sym typeface="EB Garamond"/>
            </a:endParaRPr>
          </a:p>
          <a:p>
            <a:pPr indent="0" lvl="0" marL="0" rtl="0" algn="l">
              <a:spcBef>
                <a:spcPts val="0"/>
              </a:spcBef>
              <a:spcAft>
                <a:spcPts val="0"/>
              </a:spcAft>
              <a:buNone/>
            </a:pPr>
            <a:r>
              <a:t/>
            </a:r>
            <a:endParaRPr b="1" sz="1822">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250">
                <a:solidFill>
                  <a:srgbClr val="000000"/>
                </a:solidFill>
                <a:latin typeface="Arial"/>
                <a:ea typeface="Arial"/>
                <a:cs typeface="Arial"/>
                <a:sym typeface="Arial"/>
              </a:rPr>
              <a:t>I</a:t>
            </a:r>
            <a:r>
              <a:rPr b="1" lang="en-GB" sz="1350">
                <a:solidFill>
                  <a:srgbClr val="000000"/>
                </a:solidFill>
                <a:latin typeface="Arial"/>
                <a:ea typeface="Arial"/>
                <a:cs typeface="Arial"/>
                <a:sym typeface="Arial"/>
              </a:rPr>
              <a:t>ntroduction to Univariate Analysis</a:t>
            </a:r>
            <a:endParaRPr b="1" sz="1350">
              <a:solidFill>
                <a:srgbClr val="000000"/>
              </a:solidFill>
              <a:latin typeface="Arial"/>
              <a:ea typeface="Arial"/>
              <a:cs typeface="Arial"/>
              <a:sym typeface="Arial"/>
            </a:endParaRPr>
          </a:p>
          <a:p>
            <a:pPr indent="0" lvl="0" marL="0" rtl="0" algn="l">
              <a:spcBef>
                <a:spcPts val="1200"/>
              </a:spcBef>
              <a:spcAft>
                <a:spcPts val="0"/>
              </a:spcAft>
              <a:buNone/>
            </a:pPr>
            <a:r>
              <a:rPr lang="en-GB" sz="1350">
                <a:solidFill>
                  <a:srgbClr val="000000"/>
                </a:solidFill>
                <a:latin typeface="Arial"/>
                <a:ea typeface="Arial"/>
                <a:cs typeface="Arial"/>
                <a:sym typeface="Arial"/>
              </a:rPr>
              <a:t>Univariate Analysis focuses on examining each variable in isolation to understand its underlying properties and behavior. Here's how we approach it:</a:t>
            </a:r>
            <a:endParaRPr sz="1350">
              <a:solidFill>
                <a:srgbClr val="000000"/>
              </a:solidFill>
              <a:latin typeface="Arial"/>
              <a:ea typeface="Arial"/>
              <a:cs typeface="Arial"/>
              <a:sym typeface="Arial"/>
            </a:endParaRPr>
          </a:p>
          <a:p>
            <a:pPr indent="0" lvl="0" marL="0" rtl="0" algn="l">
              <a:spcBef>
                <a:spcPts val="1200"/>
              </a:spcBef>
              <a:spcAft>
                <a:spcPts val="0"/>
              </a:spcAft>
              <a:buNone/>
            </a:pPr>
            <a:r>
              <a:rPr b="1" lang="en-GB" sz="1350">
                <a:solidFill>
                  <a:srgbClr val="000000"/>
                </a:solidFill>
                <a:latin typeface="Arial"/>
                <a:ea typeface="Arial"/>
                <a:cs typeface="Arial"/>
                <a:sym typeface="Arial"/>
              </a:rPr>
              <a:t>For Quantitative Variables</a:t>
            </a:r>
            <a:endParaRPr b="1" sz="1350">
              <a:solidFill>
                <a:srgbClr val="000000"/>
              </a:solidFill>
              <a:latin typeface="Arial"/>
              <a:ea typeface="Arial"/>
              <a:cs typeface="Arial"/>
              <a:sym typeface="Arial"/>
            </a:endParaRPr>
          </a:p>
          <a:p>
            <a:pPr indent="-314325" lvl="0" marL="457200" rtl="0" algn="l">
              <a:spcBef>
                <a:spcPts val="1200"/>
              </a:spcBef>
              <a:spcAft>
                <a:spcPts val="0"/>
              </a:spcAft>
              <a:buClr>
                <a:srgbClr val="000000"/>
              </a:buClr>
              <a:buSzPts val="1350"/>
              <a:buFont typeface="Arial"/>
              <a:buChar char="●"/>
            </a:pPr>
            <a:r>
              <a:rPr b="1" lang="en-GB" sz="1350">
                <a:solidFill>
                  <a:srgbClr val="000000"/>
                </a:solidFill>
                <a:latin typeface="Arial"/>
                <a:ea typeface="Arial"/>
                <a:cs typeface="Arial"/>
                <a:sym typeface="Arial"/>
              </a:rPr>
              <a:t>Central Tendency</a:t>
            </a:r>
            <a:br>
              <a:rPr b="1" lang="en-GB" sz="1350">
                <a:solidFill>
                  <a:srgbClr val="000000"/>
                </a:solidFill>
                <a:latin typeface="Arial"/>
                <a:ea typeface="Arial"/>
                <a:cs typeface="Arial"/>
                <a:sym typeface="Arial"/>
              </a:rPr>
            </a:br>
            <a:r>
              <a:rPr lang="en-GB" sz="1350">
                <a:solidFill>
                  <a:srgbClr val="000000"/>
                </a:solidFill>
                <a:latin typeface="Arial"/>
                <a:ea typeface="Arial"/>
                <a:cs typeface="Arial"/>
                <a:sym typeface="Arial"/>
              </a:rPr>
              <a:t> Explore typical values using </a:t>
            </a:r>
            <a:r>
              <a:rPr b="1" lang="en-GB" sz="1350">
                <a:solidFill>
                  <a:srgbClr val="000000"/>
                </a:solidFill>
                <a:latin typeface="Arial"/>
                <a:ea typeface="Arial"/>
                <a:cs typeface="Arial"/>
                <a:sym typeface="Arial"/>
              </a:rPr>
              <a:t>mean</a:t>
            </a:r>
            <a:r>
              <a:rPr lang="en-GB" sz="1350">
                <a:solidFill>
                  <a:srgbClr val="000000"/>
                </a:solidFill>
                <a:latin typeface="Arial"/>
                <a:ea typeface="Arial"/>
                <a:cs typeface="Arial"/>
                <a:sym typeface="Arial"/>
              </a:rPr>
              <a:t>, </a:t>
            </a:r>
            <a:r>
              <a:rPr b="1" lang="en-GB" sz="1350">
                <a:solidFill>
                  <a:srgbClr val="000000"/>
                </a:solidFill>
                <a:latin typeface="Arial"/>
                <a:ea typeface="Arial"/>
                <a:cs typeface="Arial"/>
                <a:sym typeface="Arial"/>
              </a:rPr>
              <a:t>median</a:t>
            </a:r>
            <a:r>
              <a:rPr lang="en-GB" sz="1350">
                <a:solidFill>
                  <a:srgbClr val="000000"/>
                </a:solidFill>
                <a:latin typeface="Arial"/>
                <a:ea typeface="Arial"/>
                <a:cs typeface="Arial"/>
                <a:sym typeface="Arial"/>
              </a:rPr>
              <a:t>, and </a:t>
            </a:r>
            <a:r>
              <a:rPr b="1" lang="en-GB" sz="1350">
                <a:solidFill>
                  <a:srgbClr val="000000"/>
                </a:solidFill>
                <a:latin typeface="Arial"/>
                <a:ea typeface="Arial"/>
                <a:cs typeface="Arial"/>
                <a:sym typeface="Arial"/>
              </a:rPr>
              <a:t>mode</a:t>
            </a:r>
            <a:r>
              <a:rPr lang="en-GB"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GB" sz="1350">
                <a:solidFill>
                  <a:srgbClr val="000000"/>
                </a:solidFill>
                <a:latin typeface="Arial"/>
                <a:ea typeface="Arial"/>
                <a:cs typeface="Arial"/>
                <a:sym typeface="Arial"/>
              </a:rPr>
              <a:t>Spread</a:t>
            </a:r>
            <a:br>
              <a:rPr b="1" lang="en-GB" sz="1350">
                <a:solidFill>
                  <a:srgbClr val="000000"/>
                </a:solidFill>
                <a:latin typeface="Arial"/>
                <a:ea typeface="Arial"/>
                <a:cs typeface="Arial"/>
                <a:sym typeface="Arial"/>
              </a:rPr>
            </a:br>
            <a:r>
              <a:rPr lang="en-GB" sz="1350">
                <a:solidFill>
                  <a:srgbClr val="000000"/>
                </a:solidFill>
                <a:latin typeface="Arial"/>
                <a:ea typeface="Arial"/>
                <a:cs typeface="Arial"/>
                <a:sym typeface="Arial"/>
              </a:rPr>
              <a:t> Assess variability with </a:t>
            </a:r>
            <a:r>
              <a:rPr b="1" lang="en-GB" sz="1350">
                <a:solidFill>
                  <a:srgbClr val="000000"/>
                </a:solidFill>
                <a:latin typeface="Arial"/>
                <a:ea typeface="Arial"/>
                <a:cs typeface="Arial"/>
                <a:sym typeface="Arial"/>
              </a:rPr>
              <a:t>standard deviation</a:t>
            </a:r>
            <a:r>
              <a:rPr lang="en-GB" sz="1350">
                <a:solidFill>
                  <a:srgbClr val="000000"/>
                </a:solidFill>
                <a:latin typeface="Arial"/>
                <a:ea typeface="Arial"/>
                <a:cs typeface="Arial"/>
                <a:sym typeface="Arial"/>
              </a:rPr>
              <a:t>, </a:t>
            </a:r>
            <a:r>
              <a:rPr b="1" lang="en-GB" sz="1350">
                <a:solidFill>
                  <a:srgbClr val="000000"/>
                </a:solidFill>
                <a:latin typeface="Arial"/>
                <a:ea typeface="Arial"/>
                <a:cs typeface="Arial"/>
                <a:sym typeface="Arial"/>
              </a:rPr>
              <a:t>variance</a:t>
            </a:r>
            <a:r>
              <a:rPr lang="en-GB" sz="1350">
                <a:solidFill>
                  <a:srgbClr val="000000"/>
                </a:solidFill>
                <a:latin typeface="Arial"/>
                <a:ea typeface="Arial"/>
                <a:cs typeface="Arial"/>
                <a:sym typeface="Arial"/>
              </a:rPr>
              <a:t>, </a:t>
            </a:r>
            <a:r>
              <a:rPr b="1" lang="en-GB" sz="1350">
                <a:solidFill>
                  <a:srgbClr val="000000"/>
                </a:solidFill>
                <a:latin typeface="Arial"/>
                <a:ea typeface="Arial"/>
                <a:cs typeface="Arial"/>
                <a:sym typeface="Arial"/>
              </a:rPr>
              <a:t>minimum</a:t>
            </a:r>
            <a:r>
              <a:rPr lang="en-GB" sz="1350">
                <a:solidFill>
                  <a:srgbClr val="000000"/>
                </a:solidFill>
                <a:latin typeface="Arial"/>
                <a:ea typeface="Arial"/>
                <a:cs typeface="Arial"/>
                <a:sym typeface="Arial"/>
              </a:rPr>
              <a:t>, and </a:t>
            </a:r>
            <a:r>
              <a:rPr b="1" lang="en-GB" sz="1350">
                <a:solidFill>
                  <a:srgbClr val="000000"/>
                </a:solidFill>
                <a:latin typeface="Arial"/>
                <a:ea typeface="Arial"/>
                <a:cs typeface="Arial"/>
                <a:sym typeface="Arial"/>
              </a:rPr>
              <a:t>maximum</a:t>
            </a:r>
            <a:r>
              <a:rPr lang="en-GB"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GB" sz="1350">
                <a:solidFill>
                  <a:srgbClr val="000000"/>
                </a:solidFill>
                <a:latin typeface="Arial"/>
                <a:ea typeface="Arial"/>
                <a:cs typeface="Arial"/>
                <a:sym typeface="Arial"/>
              </a:rPr>
              <a:t>Visualization</a:t>
            </a:r>
            <a:br>
              <a:rPr b="1" lang="en-GB" sz="1350">
                <a:solidFill>
                  <a:srgbClr val="000000"/>
                </a:solidFill>
                <a:latin typeface="Arial"/>
                <a:ea typeface="Arial"/>
                <a:cs typeface="Arial"/>
                <a:sym typeface="Arial"/>
              </a:rPr>
            </a:br>
            <a:r>
              <a:rPr lang="en-GB" sz="1350">
                <a:solidFill>
                  <a:srgbClr val="000000"/>
                </a:solidFill>
                <a:latin typeface="Arial"/>
                <a:ea typeface="Arial"/>
                <a:cs typeface="Arial"/>
                <a:sym typeface="Arial"/>
              </a:rPr>
              <a:t> Use </a:t>
            </a:r>
            <a:r>
              <a:rPr b="1" lang="en-GB" sz="1350">
                <a:solidFill>
                  <a:srgbClr val="000000"/>
                </a:solidFill>
                <a:latin typeface="Arial"/>
                <a:ea typeface="Arial"/>
                <a:cs typeface="Arial"/>
                <a:sym typeface="Arial"/>
              </a:rPr>
              <a:t>histograms</a:t>
            </a:r>
            <a:r>
              <a:rPr lang="en-GB" sz="1350">
                <a:solidFill>
                  <a:srgbClr val="000000"/>
                </a:solidFill>
                <a:latin typeface="Arial"/>
                <a:ea typeface="Arial"/>
                <a:cs typeface="Arial"/>
                <a:sym typeface="Arial"/>
              </a:rPr>
              <a:t>, </a:t>
            </a:r>
            <a:r>
              <a:rPr b="1" lang="en-GB" sz="1350">
                <a:solidFill>
                  <a:srgbClr val="000000"/>
                </a:solidFill>
                <a:latin typeface="Arial"/>
                <a:ea typeface="Arial"/>
                <a:cs typeface="Arial"/>
                <a:sym typeface="Arial"/>
              </a:rPr>
              <a:t>box plots</a:t>
            </a:r>
            <a:r>
              <a:rPr lang="en-GB" sz="1350">
                <a:solidFill>
                  <a:srgbClr val="000000"/>
                </a:solidFill>
                <a:latin typeface="Arial"/>
                <a:ea typeface="Arial"/>
                <a:cs typeface="Arial"/>
                <a:sym typeface="Arial"/>
              </a:rPr>
              <a:t>, and </a:t>
            </a:r>
            <a:r>
              <a:rPr b="1" lang="en-GB" sz="1350">
                <a:solidFill>
                  <a:srgbClr val="000000"/>
                </a:solidFill>
                <a:latin typeface="Arial"/>
                <a:ea typeface="Arial"/>
                <a:cs typeface="Arial"/>
                <a:sym typeface="Arial"/>
              </a:rPr>
              <a:t>density plots</a:t>
            </a:r>
            <a:r>
              <a:rPr lang="en-GB" sz="1350">
                <a:solidFill>
                  <a:srgbClr val="000000"/>
                </a:solidFill>
                <a:latin typeface="Arial"/>
                <a:ea typeface="Arial"/>
                <a:cs typeface="Arial"/>
                <a:sym typeface="Arial"/>
              </a:rPr>
              <a:t> to uncover patterns and detect outliers.</a:t>
            </a:r>
            <a:endParaRPr sz="1350">
              <a:solidFill>
                <a:srgbClr val="000000"/>
              </a:solidFill>
              <a:latin typeface="Arial"/>
              <a:ea typeface="Arial"/>
              <a:cs typeface="Arial"/>
              <a:sym typeface="Arial"/>
            </a:endParaRPr>
          </a:p>
          <a:p>
            <a:pPr indent="0" lvl="0" marL="0" rtl="0" algn="l">
              <a:spcBef>
                <a:spcPts val="1200"/>
              </a:spcBef>
              <a:spcAft>
                <a:spcPts val="0"/>
              </a:spcAft>
              <a:buNone/>
            </a:pPr>
            <a:r>
              <a:t/>
            </a:r>
            <a:endParaRPr sz="1250">
              <a:solidFill>
                <a:srgbClr val="000000"/>
              </a:solidFill>
              <a:latin typeface="Arial"/>
              <a:ea typeface="Arial"/>
              <a:cs typeface="Arial"/>
              <a:sym typeface="Arial"/>
            </a:endParaRPr>
          </a:p>
          <a:p>
            <a:pPr indent="0" lvl="0" marL="0" rtl="0" algn="l">
              <a:spcBef>
                <a:spcPts val="1200"/>
              </a:spcBef>
              <a:spcAft>
                <a:spcPts val="1200"/>
              </a:spcAft>
              <a:buNone/>
            </a:pPr>
            <a:r>
              <a:t/>
            </a:r>
            <a:endParaRPr sz="1250"/>
          </a:p>
        </p:txBody>
      </p:sp>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idx="1" type="body"/>
          </p:nvPr>
        </p:nvSpPr>
        <p:spPr>
          <a:xfrm>
            <a:off x="356500" y="16363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350">
                <a:solidFill>
                  <a:srgbClr val="000000"/>
                </a:solidFill>
                <a:latin typeface="Arial"/>
                <a:ea typeface="Arial"/>
                <a:cs typeface="Arial"/>
                <a:sym typeface="Arial"/>
              </a:rPr>
              <a:t>For Qualitative Variables</a:t>
            </a:r>
            <a:endParaRPr b="1" sz="1350">
              <a:solidFill>
                <a:srgbClr val="000000"/>
              </a:solidFill>
              <a:latin typeface="Arial"/>
              <a:ea typeface="Arial"/>
              <a:cs typeface="Arial"/>
              <a:sym typeface="Arial"/>
            </a:endParaRPr>
          </a:p>
          <a:p>
            <a:pPr indent="-314325" lvl="0" marL="457200" rtl="0" algn="l">
              <a:spcBef>
                <a:spcPts val="1200"/>
              </a:spcBef>
              <a:spcAft>
                <a:spcPts val="0"/>
              </a:spcAft>
              <a:buClr>
                <a:srgbClr val="000000"/>
              </a:buClr>
              <a:buSzPts val="1350"/>
              <a:buFont typeface="Arial"/>
              <a:buChar char="●"/>
            </a:pPr>
            <a:r>
              <a:rPr b="1" lang="en-GB" sz="1350">
                <a:solidFill>
                  <a:srgbClr val="000000"/>
                </a:solidFill>
                <a:latin typeface="Arial"/>
                <a:ea typeface="Arial"/>
                <a:cs typeface="Arial"/>
                <a:sym typeface="Arial"/>
              </a:rPr>
              <a:t>Frequency Analysis</a:t>
            </a:r>
            <a:br>
              <a:rPr b="1" lang="en-GB" sz="1350">
                <a:solidFill>
                  <a:srgbClr val="000000"/>
                </a:solidFill>
                <a:latin typeface="Arial"/>
                <a:ea typeface="Arial"/>
                <a:cs typeface="Arial"/>
                <a:sym typeface="Arial"/>
              </a:rPr>
            </a:br>
            <a:r>
              <a:rPr lang="en-GB" sz="1350">
                <a:solidFill>
                  <a:srgbClr val="000000"/>
                </a:solidFill>
                <a:latin typeface="Arial"/>
                <a:ea typeface="Arial"/>
                <a:cs typeface="Arial"/>
                <a:sym typeface="Arial"/>
              </a:rPr>
              <a:t> Identify category counts to understand distribution across groups.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GB" sz="1350">
                <a:solidFill>
                  <a:srgbClr val="000000"/>
                </a:solidFill>
                <a:latin typeface="Arial"/>
                <a:ea typeface="Arial"/>
                <a:cs typeface="Arial"/>
                <a:sym typeface="Arial"/>
              </a:rPr>
              <a:t>Visualization</a:t>
            </a:r>
            <a:br>
              <a:rPr b="1" lang="en-GB" sz="1350">
                <a:solidFill>
                  <a:srgbClr val="000000"/>
                </a:solidFill>
                <a:latin typeface="Arial"/>
                <a:ea typeface="Arial"/>
                <a:cs typeface="Arial"/>
                <a:sym typeface="Arial"/>
              </a:rPr>
            </a:br>
            <a:r>
              <a:rPr lang="en-GB" sz="1350">
                <a:solidFill>
                  <a:srgbClr val="000000"/>
                </a:solidFill>
                <a:latin typeface="Arial"/>
                <a:ea typeface="Arial"/>
                <a:cs typeface="Arial"/>
                <a:sym typeface="Arial"/>
              </a:rPr>
              <a:t> Represent trends effectively using </a:t>
            </a:r>
            <a:r>
              <a:rPr b="1" lang="en-GB" sz="1350">
                <a:solidFill>
                  <a:srgbClr val="000000"/>
                </a:solidFill>
                <a:latin typeface="Arial"/>
                <a:ea typeface="Arial"/>
                <a:cs typeface="Arial"/>
                <a:sym typeface="Arial"/>
              </a:rPr>
              <a:t>bar charts</a:t>
            </a:r>
            <a:r>
              <a:rPr lang="en-GB" sz="1350">
                <a:solidFill>
                  <a:srgbClr val="000000"/>
                </a:solidFill>
                <a:latin typeface="Arial"/>
                <a:ea typeface="Arial"/>
                <a:cs typeface="Arial"/>
                <a:sym typeface="Arial"/>
              </a:rPr>
              <a:t> and </a:t>
            </a:r>
            <a:r>
              <a:rPr b="1" lang="en-GB" sz="1350">
                <a:solidFill>
                  <a:srgbClr val="000000"/>
                </a:solidFill>
                <a:latin typeface="Arial"/>
                <a:ea typeface="Arial"/>
                <a:cs typeface="Arial"/>
                <a:sym typeface="Arial"/>
              </a:rPr>
              <a:t>pie charts</a:t>
            </a:r>
            <a:r>
              <a:rPr lang="en-GB"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0" lvl="0" marL="0" rtl="0" algn="l">
              <a:spcBef>
                <a:spcPts val="1200"/>
              </a:spcBef>
              <a:spcAft>
                <a:spcPts val="1200"/>
              </a:spcAft>
              <a:buNone/>
            </a:pPr>
            <a:r>
              <a:rPr b="1" lang="en-GB" sz="1350">
                <a:solidFill>
                  <a:srgbClr val="000000"/>
                </a:solidFill>
                <a:latin typeface="Arial"/>
                <a:ea typeface="Arial"/>
                <a:cs typeface="Arial"/>
                <a:sym typeface="Arial"/>
              </a:rPr>
              <a:t>Objective</a:t>
            </a:r>
            <a:r>
              <a:rPr lang="en-GB" sz="1350">
                <a:solidFill>
                  <a:srgbClr val="000000"/>
                </a:solidFill>
                <a:latin typeface="Arial"/>
                <a:ea typeface="Arial"/>
                <a:cs typeface="Arial"/>
                <a:sym typeface="Arial"/>
              </a:rPr>
              <a:t>: To gain a comprehensive understanding of individual variables, laying the groundwork for further analysis and hypothesis testing.</a:t>
            </a:r>
            <a:endParaRPr b="1" sz="1350">
              <a:solidFill>
                <a:srgbClr val="000000"/>
              </a:solidFill>
              <a:latin typeface="Arial"/>
              <a:ea typeface="Arial"/>
              <a:cs typeface="Arial"/>
              <a:sym typeface="Arial"/>
            </a:endParaRPr>
          </a:p>
        </p:txBody>
      </p:sp>
      <p:sp>
        <p:nvSpPr>
          <p:cNvPr id="181" name="Google Shape;181;p33"/>
          <p:cNvSpPr txBox="1"/>
          <p:nvPr>
            <p:ph type="title"/>
          </p:nvPr>
        </p:nvSpPr>
        <p:spPr>
          <a:xfrm>
            <a:off x="311700" y="88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idx="1" type="body"/>
          </p:nvPr>
        </p:nvSpPr>
        <p:spPr>
          <a:xfrm>
            <a:off x="311700" y="1017725"/>
            <a:ext cx="583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1. Distribution of Study Hours</a:t>
            </a:r>
            <a:endParaRPr b="1" sz="1850">
              <a:solidFill>
                <a:schemeClr val="dk1"/>
              </a:solidFill>
            </a:endParaRPr>
          </a:p>
          <a:p>
            <a:pPr indent="0" lvl="0" marL="0" rtl="0" algn="l">
              <a:lnSpc>
                <a:spcPct val="150000"/>
              </a:lnSpc>
              <a:spcBef>
                <a:spcPts val="1200"/>
              </a:spcBef>
              <a:spcAft>
                <a:spcPts val="0"/>
              </a:spcAft>
              <a:buNone/>
            </a:pPr>
            <a:r>
              <a:rPr lang="en-GB" sz="900">
                <a:solidFill>
                  <a:srgbClr val="FF7B72"/>
                </a:solidFill>
                <a:highlight>
                  <a:srgbClr val="0D1117"/>
                </a:highlight>
                <a:latin typeface="Courier New"/>
                <a:ea typeface="Courier New"/>
                <a:cs typeface="Courier New"/>
                <a:sym typeface="Courier New"/>
              </a:rPr>
              <a:t>import</a:t>
            </a:r>
            <a:r>
              <a:rPr lang="en-GB" sz="900">
                <a:solidFill>
                  <a:srgbClr val="E6EDF3"/>
                </a:solidFill>
                <a:highlight>
                  <a:srgbClr val="0D1117"/>
                </a:highlight>
                <a:latin typeface="Courier New"/>
                <a:ea typeface="Courier New"/>
                <a:cs typeface="Courier New"/>
                <a:sym typeface="Courier New"/>
              </a:rPr>
              <a:t> matplotlib.pyplot </a:t>
            </a:r>
            <a:r>
              <a:rPr lang="en-GB" sz="900">
                <a:solidFill>
                  <a:srgbClr val="FF7B72"/>
                </a:solidFill>
                <a:highlight>
                  <a:srgbClr val="0D1117"/>
                </a:highlight>
                <a:latin typeface="Courier New"/>
                <a:ea typeface="Courier New"/>
                <a:cs typeface="Courier New"/>
                <a:sym typeface="Courier New"/>
              </a:rPr>
              <a:t>as</a:t>
            </a:r>
            <a:r>
              <a:rPr lang="en-GB" sz="900">
                <a:solidFill>
                  <a:srgbClr val="E6EDF3"/>
                </a:solidFill>
                <a:highlight>
                  <a:srgbClr val="0D1117"/>
                </a:highlight>
                <a:latin typeface="Courier New"/>
                <a:ea typeface="Courier New"/>
                <a:cs typeface="Courier New"/>
                <a:sym typeface="Courier New"/>
              </a:rPr>
              <a:t> plt</a:t>
            </a:r>
            <a:endParaRPr b="1" sz="1850">
              <a:solidFill>
                <a:schemeClr val="dk1"/>
              </a:solidFill>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plt.hist(stud_df[</a:t>
            </a:r>
            <a:r>
              <a:rPr lang="en-GB" sz="900">
                <a:solidFill>
                  <a:srgbClr val="A5D6FF"/>
                </a:solidFill>
                <a:highlight>
                  <a:srgbClr val="0D1117"/>
                </a:highlight>
                <a:latin typeface="Courier New"/>
                <a:ea typeface="Courier New"/>
                <a:cs typeface="Courier New"/>
                <a:sym typeface="Courier New"/>
              </a:rPr>
              <a:t>"Study_Hours_Per_Day"</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plt.title(</a:t>
            </a:r>
            <a:r>
              <a:rPr lang="en-GB" sz="900">
                <a:solidFill>
                  <a:srgbClr val="A5D6FF"/>
                </a:solidFill>
                <a:highlight>
                  <a:srgbClr val="0D1117"/>
                </a:highlight>
                <a:latin typeface="Courier New"/>
                <a:ea typeface="Courier New"/>
                <a:cs typeface="Courier New"/>
                <a:sym typeface="Courier New"/>
              </a:rPr>
              <a:t>'Distribution of Study Hours'</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plt.xlabel(</a:t>
            </a:r>
            <a:r>
              <a:rPr lang="en-GB" sz="900">
                <a:solidFill>
                  <a:srgbClr val="A5D6FF"/>
                </a:solidFill>
                <a:highlight>
                  <a:srgbClr val="0D1117"/>
                </a:highlight>
                <a:latin typeface="Courier New"/>
                <a:ea typeface="Courier New"/>
                <a:cs typeface="Courier New"/>
                <a:sym typeface="Courier New"/>
              </a:rPr>
              <a:t>'Study Hours Per Day'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plt.ylabel(</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plt.show()</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301625" lvl="0" marL="457200" rtl="0" algn="l">
              <a:spcBef>
                <a:spcPts val="0"/>
              </a:spcBef>
              <a:spcAft>
                <a:spcPts val="0"/>
              </a:spcAft>
              <a:buClr>
                <a:schemeClr val="dk1"/>
              </a:buClr>
              <a:buSzPts val="1150"/>
              <a:buFont typeface="Arial"/>
              <a:buChar char="●"/>
            </a:pPr>
            <a:r>
              <a:rPr lang="en-GB" sz="1150">
                <a:solidFill>
                  <a:schemeClr val="dk1"/>
                </a:solidFill>
                <a:latin typeface="Arial"/>
                <a:ea typeface="Arial"/>
                <a:cs typeface="Arial"/>
                <a:sym typeface="Arial"/>
              </a:rPr>
              <a:t>The histogram represents the frequency distribution of daily study hours among students.</a:t>
            </a:r>
            <a:endParaRPr sz="115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distribution appears relatively uniform, with study hours ranging from </a:t>
            </a:r>
            <a:r>
              <a:rPr b="1" lang="en-GB" sz="1100">
                <a:solidFill>
                  <a:schemeClr val="dk1"/>
                </a:solidFill>
                <a:latin typeface="Arial"/>
                <a:ea typeface="Arial"/>
                <a:cs typeface="Arial"/>
                <a:sym typeface="Arial"/>
              </a:rPr>
              <a:t>5 to 10 hours per day</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most frequent study hours are approximately </a:t>
            </a:r>
            <a:r>
              <a:rPr b="1" lang="en-GB" sz="1100">
                <a:solidFill>
                  <a:schemeClr val="dk1"/>
                </a:solidFill>
                <a:latin typeface="Arial"/>
                <a:ea typeface="Arial"/>
                <a:cs typeface="Arial"/>
                <a:sym typeface="Arial"/>
              </a:rPr>
              <a:t>7 to 8 hours</a:t>
            </a:r>
            <a:r>
              <a:rPr lang="en-GB" sz="1100">
                <a:solidFill>
                  <a:schemeClr val="dk1"/>
                </a:solidFill>
                <a:latin typeface="Arial"/>
                <a:ea typeface="Arial"/>
                <a:cs typeface="Arial"/>
                <a:sym typeface="Arial"/>
              </a:rPr>
              <a:t>, with other intervals (e.g., 6, 9, and 10 hours) showing comparable frequencies.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50">
              <a:solidFill>
                <a:schemeClr val="dk1"/>
              </a:solidFill>
              <a:latin typeface="Arial"/>
              <a:ea typeface="Arial"/>
              <a:cs typeface="Arial"/>
              <a:sym typeface="Arial"/>
            </a:endParaRPr>
          </a:p>
          <a:p>
            <a:pPr indent="0" lvl="0" marL="0" rtl="0" algn="l">
              <a:spcBef>
                <a:spcPts val="1200"/>
              </a:spcBef>
              <a:spcAft>
                <a:spcPts val="1200"/>
              </a:spcAft>
              <a:buNone/>
            </a:pPr>
            <a:r>
              <a:t/>
            </a:r>
            <a:endParaRPr b="1" sz="1250">
              <a:solidFill>
                <a:schemeClr val="dk1"/>
              </a:solidFill>
              <a:latin typeface="Arial"/>
              <a:ea typeface="Arial"/>
              <a:cs typeface="Arial"/>
              <a:sym typeface="Arial"/>
            </a:endParaRPr>
          </a:p>
        </p:txBody>
      </p:sp>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188" name="Google Shape;188;p34"/>
          <p:cNvPicPr preferRelativeResize="0"/>
          <p:nvPr/>
        </p:nvPicPr>
        <p:blipFill rotWithShape="1">
          <a:blip r:embed="rId3">
            <a:alphaModFix/>
          </a:blip>
          <a:srcRect b="0" l="0" r="0" t="0"/>
          <a:stretch/>
        </p:blipFill>
        <p:spPr>
          <a:xfrm>
            <a:off x="6259500" y="946048"/>
            <a:ext cx="2678276" cy="217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idx="1" type="body"/>
          </p:nvPr>
        </p:nvSpPr>
        <p:spPr>
          <a:xfrm>
            <a:off x="311700" y="1017725"/>
            <a:ext cx="576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2. Distribution of Extracurricular Hours</a:t>
            </a:r>
            <a:endParaRPr b="1" sz="1850">
              <a:solidFill>
                <a:schemeClr val="dk1"/>
              </a:solidFill>
            </a:endParaRPr>
          </a:p>
          <a:p>
            <a:pPr indent="0" lvl="0" marL="0" rtl="0" algn="l">
              <a:lnSpc>
                <a:spcPct val="150000"/>
              </a:lnSpc>
              <a:spcBef>
                <a:spcPts val="1200"/>
              </a:spcBef>
              <a:spcAft>
                <a:spcPts val="0"/>
              </a:spcAft>
              <a:buNone/>
            </a:pPr>
            <a:r>
              <a:rPr lang="en-GB" sz="900">
                <a:solidFill>
                  <a:srgbClr val="E6EDF3"/>
                </a:solidFill>
                <a:highlight>
                  <a:srgbClr val="0D1117"/>
                </a:highlight>
                <a:latin typeface="Courier New"/>
                <a:ea typeface="Courier New"/>
                <a:cs typeface="Courier New"/>
                <a:sym typeface="Courier New"/>
              </a:rPr>
              <a:t>plt.hist(stud_df[</a:t>
            </a:r>
            <a:r>
              <a:rPr lang="en-GB" sz="900">
                <a:solidFill>
                  <a:srgbClr val="A5D6FF"/>
                </a:solidFill>
                <a:highlight>
                  <a:srgbClr val="0D1117"/>
                </a:highlight>
                <a:latin typeface="Courier New"/>
                <a:ea typeface="Courier New"/>
                <a:cs typeface="Courier New"/>
                <a:sym typeface="Courier New"/>
              </a:rPr>
              <a:t>"Extracurricular_Hours_Per_Day"</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plt.title(</a:t>
            </a:r>
            <a:r>
              <a:rPr lang="en-GB" sz="900">
                <a:solidFill>
                  <a:srgbClr val="A5D6FF"/>
                </a:solidFill>
                <a:highlight>
                  <a:srgbClr val="0D1117"/>
                </a:highlight>
                <a:latin typeface="Courier New"/>
                <a:ea typeface="Courier New"/>
                <a:cs typeface="Courier New"/>
                <a:sym typeface="Courier New"/>
              </a:rPr>
              <a:t>'Distribution of Extracurricular Hours'</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plt.xlabel(</a:t>
            </a:r>
            <a:r>
              <a:rPr lang="en-GB" sz="900">
                <a:solidFill>
                  <a:srgbClr val="A5D6FF"/>
                </a:solidFill>
                <a:highlight>
                  <a:srgbClr val="0D1117"/>
                </a:highlight>
                <a:latin typeface="Courier New"/>
                <a:ea typeface="Courier New"/>
                <a:cs typeface="Courier New"/>
                <a:sym typeface="Courier New"/>
              </a:rPr>
              <a:t>'Extracurricular Hours Per Day'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plt.ylabel(</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plt.show()</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endParaRPr>
          </a:p>
          <a:p>
            <a:pPr indent="-301625" lvl="0" marL="457200" rtl="0" algn="l">
              <a:spcBef>
                <a:spcPts val="1200"/>
              </a:spcBef>
              <a:spcAft>
                <a:spcPts val="0"/>
              </a:spcAft>
              <a:buClr>
                <a:schemeClr val="dk1"/>
              </a:buClr>
              <a:buSzPts val="1150"/>
              <a:buFont typeface="Arial"/>
              <a:buChar char="●"/>
            </a:pPr>
            <a:r>
              <a:rPr lang="en-GB" sz="1150">
                <a:solidFill>
                  <a:schemeClr val="dk1"/>
                </a:solidFill>
                <a:latin typeface="Arial"/>
                <a:ea typeface="Arial"/>
                <a:cs typeface="Arial"/>
                <a:sym typeface="Arial"/>
              </a:rPr>
              <a:t>The histogram represents the frequency distribution of Extra Curricular hours among students.</a:t>
            </a:r>
            <a:endParaRPr sz="115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distribution appears relatively uniform, with hours ranging from </a:t>
            </a:r>
            <a:r>
              <a:rPr b="1" lang="en-GB" sz="1100">
                <a:solidFill>
                  <a:schemeClr val="dk1"/>
                </a:solidFill>
                <a:latin typeface="Arial"/>
                <a:ea typeface="Arial"/>
                <a:cs typeface="Arial"/>
                <a:sym typeface="Arial"/>
              </a:rPr>
              <a:t>0 to 4 hours per day</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most frequent hours are approximately </a:t>
            </a:r>
            <a:r>
              <a:rPr b="1" lang="en-GB" sz="1100">
                <a:solidFill>
                  <a:schemeClr val="dk1"/>
                </a:solidFill>
                <a:latin typeface="Arial"/>
                <a:ea typeface="Arial"/>
                <a:cs typeface="Arial"/>
                <a:sym typeface="Arial"/>
              </a:rPr>
              <a:t>2 to 2.5 hours</a:t>
            </a:r>
            <a:r>
              <a:rPr lang="en-GB" sz="1100">
                <a:solidFill>
                  <a:schemeClr val="dk1"/>
                </a:solidFill>
                <a:latin typeface="Arial"/>
                <a:ea typeface="Arial"/>
                <a:cs typeface="Arial"/>
                <a:sym typeface="Arial"/>
              </a:rPr>
              <a:t>, with other intervals (e.g., 1.0, 3.5 and 4.0 hours) showing comparable frequencies.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50">
              <a:solidFill>
                <a:schemeClr val="dk1"/>
              </a:solidFill>
              <a:latin typeface="Arial"/>
              <a:ea typeface="Arial"/>
              <a:cs typeface="Arial"/>
              <a:sym typeface="Arial"/>
            </a:endParaRPr>
          </a:p>
          <a:p>
            <a:pPr indent="0" lvl="0" marL="0" rtl="0" algn="l">
              <a:spcBef>
                <a:spcPts val="1200"/>
              </a:spcBef>
              <a:spcAft>
                <a:spcPts val="1200"/>
              </a:spcAft>
              <a:buNone/>
            </a:pPr>
            <a:r>
              <a:t/>
            </a:r>
            <a:endParaRPr b="1" sz="1250">
              <a:solidFill>
                <a:schemeClr val="dk1"/>
              </a:solidFill>
              <a:latin typeface="Arial"/>
              <a:ea typeface="Arial"/>
              <a:cs typeface="Arial"/>
              <a:sym typeface="Arial"/>
            </a:endParaRPr>
          </a:p>
        </p:txBody>
      </p:sp>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195" name="Google Shape;195;p35"/>
          <p:cNvPicPr preferRelativeResize="0"/>
          <p:nvPr/>
        </p:nvPicPr>
        <p:blipFill>
          <a:blip r:embed="rId3">
            <a:alphaModFix/>
          </a:blip>
          <a:stretch>
            <a:fillRect/>
          </a:stretch>
        </p:blipFill>
        <p:spPr>
          <a:xfrm>
            <a:off x="5824525" y="1192725"/>
            <a:ext cx="3052574" cy="24323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idx="1" type="body"/>
          </p:nvPr>
        </p:nvSpPr>
        <p:spPr>
          <a:xfrm>
            <a:off x="311700" y="1017725"/>
            <a:ext cx="559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3. Distribution of Sleep Hours</a:t>
            </a:r>
            <a:endParaRPr b="1" sz="1850">
              <a:solidFill>
                <a:schemeClr val="dk1"/>
              </a:solidFill>
            </a:endParaRPr>
          </a:p>
          <a:p>
            <a:pPr indent="0" lvl="0" marL="0" rtl="0" algn="l">
              <a:lnSpc>
                <a:spcPct val="150000"/>
              </a:lnSpc>
              <a:spcBef>
                <a:spcPts val="120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hist</a:t>
            </a:r>
            <a:r>
              <a:rPr lang="en-GB" sz="900">
                <a:solidFill>
                  <a:srgbClr val="E6EDF3"/>
                </a:solidFill>
                <a:highlight>
                  <a:srgbClr val="0D1117"/>
                </a:highlight>
                <a:latin typeface="Courier New"/>
                <a:ea typeface="Courier New"/>
                <a:cs typeface="Courier New"/>
                <a:sym typeface="Courier New"/>
              </a:rPr>
              <a:t>(stud_df[</a:t>
            </a:r>
            <a:r>
              <a:rPr lang="en-GB" sz="900">
                <a:solidFill>
                  <a:srgbClr val="A5D6FF"/>
                </a:solidFill>
                <a:highlight>
                  <a:srgbClr val="0D1117"/>
                </a:highlight>
                <a:latin typeface="Courier New"/>
                <a:ea typeface="Courier New"/>
                <a:cs typeface="Courier New"/>
                <a:sym typeface="Courier New"/>
              </a:rPr>
              <a:t>"Sleep_Hours_Per_Day"</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title</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'Distribution of Sleep Hours'</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xlabel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'Sleep Hours Per Day '</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ylabel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show</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endParaRPr>
          </a:p>
          <a:p>
            <a:pPr indent="-301625" lvl="0" marL="457200" rtl="0" algn="l">
              <a:spcBef>
                <a:spcPts val="1200"/>
              </a:spcBef>
              <a:spcAft>
                <a:spcPts val="0"/>
              </a:spcAft>
              <a:buClr>
                <a:schemeClr val="dk1"/>
              </a:buClr>
              <a:buSzPts val="1150"/>
              <a:buFont typeface="Arial"/>
              <a:buChar char="●"/>
            </a:pPr>
            <a:r>
              <a:rPr lang="en-GB" sz="1150">
                <a:solidFill>
                  <a:schemeClr val="dk1"/>
                </a:solidFill>
                <a:latin typeface="Arial"/>
                <a:ea typeface="Arial"/>
                <a:cs typeface="Arial"/>
                <a:sym typeface="Arial"/>
              </a:rPr>
              <a:t>The histogram represents the frequency distribution of Sleep hours among students.</a:t>
            </a:r>
            <a:endParaRPr sz="115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distribution appears relatively uniform, with sleep hours ranging from </a:t>
            </a:r>
            <a:r>
              <a:rPr b="1" lang="en-GB" sz="1100">
                <a:solidFill>
                  <a:schemeClr val="dk1"/>
                </a:solidFill>
                <a:latin typeface="Arial"/>
                <a:ea typeface="Arial"/>
                <a:cs typeface="Arial"/>
                <a:sym typeface="Arial"/>
              </a:rPr>
              <a:t>5 to 10 hours per day</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most frequent sleep hours are approximately </a:t>
            </a:r>
            <a:r>
              <a:rPr b="1" lang="en-GB" sz="1100">
                <a:solidFill>
                  <a:schemeClr val="dk1"/>
                </a:solidFill>
                <a:latin typeface="Arial"/>
                <a:ea typeface="Arial"/>
                <a:cs typeface="Arial"/>
                <a:sym typeface="Arial"/>
              </a:rPr>
              <a:t>9.5 to 10 hours</a:t>
            </a:r>
            <a:r>
              <a:rPr lang="en-GB" sz="1100">
                <a:solidFill>
                  <a:schemeClr val="dk1"/>
                </a:solidFill>
                <a:latin typeface="Arial"/>
                <a:ea typeface="Arial"/>
                <a:cs typeface="Arial"/>
                <a:sym typeface="Arial"/>
              </a:rPr>
              <a:t>, with other intervals (e.g., 6 and 8 hours) showing comparable frequencies.</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b="1" sz="1250">
              <a:solidFill>
                <a:schemeClr val="dk1"/>
              </a:solidFill>
              <a:latin typeface="Arial"/>
              <a:ea typeface="Arial"/>
              <a:cs typeface="Arial"/>
              <a:sym typeface="Arial"/>
            </a:endParaRPr>
          </a:p>
        </p:txBody>
      </p:sp>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202" name="Google Shape;202;p36"/>
          <p:cNvPicPr preferRelativeResize="0"/>
          <p:nvPr/>
        </p:nvPicPr>
        <p:blipFill>
          <a:blip r:embed="rId3">
            <a:alphaModFix/>
          </a:blip>
          <a:stretch>
            <a:fillRect/>
          </a:stretch>
        </p:blipFill>
        <p:spPr>
          <a:xfrm>
            <a:off x="5905200" y="1057400"/>
            <a:ext cx="2956249" cy="234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311700" y="1017725"/>
            <a:ext cx="546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4.Distribution of Social Hours</a:t>
            </a:r>
            <a:endParaRPr b="1" sz="1850">
              <a:solidFill>
                <a:schemeClr val="dk1"/>
              </a:solidFill>
            </a:endParaRPr>
          </a:p>
          <a:p>
            <a:pPr indent="0" lvl="0" marL="0" rtl="0" algn="l">
              <a:lnSpc>
                <a:spcPct val="150000"/>
              </a:lnSpc>
              <a:spcBef>
                <a:spcPts val="120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hist</a:t>
            </a:r>
            <a:r>
              <a:rPr lang="en-GB" sz="900">
                <a:solidFill>
                  <a:srgbClr val="E6EDF3"/>
                </a:solidFill>
                <a:highlight>
                  <a:srgbClr val="0D1117"/>
                </a:highlight>
                <a:latin typeface="Courier New"/>
                <a:ea typeface="Courier New"/>
                <a:cs typeface="Courier New"/>
                <a:sym typeface="Courier New"/>
              </a:rPr>
              <a:t>(stud_df[</a:t>
            </a:r>
            <a:r>
              <a:rPr lang="en-GB" sz="900">
                <a:solidFill>
                  <a:srgbClr val="A5D6FF"/>
                </a:solidFill>
                <a:highlight>
                  <a:srgbClr val="0D1117"/>
                </a:highlight>
                <a:latin typeface="Courier New"/>
                <a:ea typeface="Courier New"/>
                <a:cs typeface="Courier New"/>
                <a:sym typeface="Courier New"/>
              </a:rPr>
              <a:t>"Social_Hours_Per_Day"</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title</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'Distribution of Social Hours'</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xlabel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'Social Hours Per Day '</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ylabel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show</a:t>
            </a:r>
            <a:r>
              <a:rPr lang="en-GB" sz="900">
                <a:solidFill>
                  <a:srgbClr val="E6EDF3"/>
                </a:solidFill>
                <a:highlight>
                  <a:srgbClr val="0D1117"/>
                </a:highlight>
                <a:latin typeface="Courier New"/>
                <a:ea typeface="Courier New"/>
                <a:cs typeface="Courier New"/>
                <a:sym typeface="Courier New"/>
              </a:rPr>
              <a:t>()</a:t>
            </a:r>
            <a:endParaRPr b="1" sz="1850">
              <a:solidFill>
                <a:schemeClr val="dk1"/>
              </a:solidFill>
            </a:endParaRPr>
          </a:p>
          <a:p>
            <a:pPr indent="0" lvl="0" marL="0" rtl="0" algn="l">
              <a:spcBef>
                <a:spcPts val="0"/>
              </a:spcBef>
              <a:spcAft>
                <a:spcPts val="0"/>
              </a:spcAft>
              <a:buNone/>
            </a:pPr>
            <a:r>
              <a:t/>
            </a:r>
            <a:endParaRPr b="1" sz="1250">
              <a:solidFill>
                <a:schemeClr val="dk1"/>
              </a:solidFill>
            </a:endParaRPr>
          </a:p>
          <a:p>
            <a:pPr indent="-301625" lvl="0" marL="457200" rtl="0" algn="l">
              <a:spcBef>
                <a:spcPts val="1200"/>
              </a:spcBef>
              <a:spcAft>
                <a:spcPts val="0"/>
              </a:spcAft>
              <a:buClr>
                <a:schemeClr val="dk1"/>
              </a:buClr>
              <a:buSzPts val="1150"/>
              <a:buChar char="●"/>
            </a:pPr>
            <a:r>
              <a:rPr lang="en-GB" sz="1150">
                <a:solidFill>
                  <a:schemeClr val="dk1"/>
                </a:solidFill>
                <a:latin typeface="Arial"/>
                <a:ea typeface="Arial"/>
                <a:cs typeface="Arial"/>
                <a:sym typeface="Arial"/>
              </a:rPr>
              <a:t>The histogram represents the frequency distribution of Social hours among students.</a:t>
            </a:r>
            <a:endParaRPr sz="115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distribution appears relatively uniform but with downward slope, with study hours ranging from </a:t>
            </a:r>
            <a:r>
              <a:rPr b="1" lang="en-GB" sz="1100">
                <a:solidFill>
                  <a:schemeClr val="dk1"/>
                </a:solidFill>
                <a:latin typeface="Arial"/>
                <a:ea typeface="Arial"/>
                <a:cs typeface="Arial"/>
                <a:sym typeface="Arial"/>
              </a:rPr>
              <a:t>0 to 6 hours per day</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GB" sz="1100">
                <a:solidFill>
                  <a:schemeClr val="dk1"/>
                </a:solidFill>
                <a:latin typeface="Arial"/>
                <a:ea typeface="Arial"/>
                <a:cs typeface="Arial"/>
                <a:sym typeface="Arial"/>
              </a:rPr>
              <a:t>The most frequent study hours are approximately </a:t>
            </a:r>
            <a:r>
              <a:rPr b="1" lang="en-GB" sz="1100">
                <a:solidFill>
                  <a:schemeClr val="dk1"/>
                </a:solidFill>
                <a:latin typeface="Arial"/>
                <a:ea typeface="Arial"/>
                <a:cs typeface="Arial"/>
                <a:sym typeface="Arial"/>
              </a:rPr>
              <a:t>0 to 2 hours</a:t>
            </a:r>
            <a:r>
              <a:rPr lang="en-GB" sz="1100">
                <a:solidFill>
                  <a:schemeClr val="dk1"/>
                </a:solidFill>
                <a:latin typeface="Arial"/>
                <a:ea typeface="Arial"/>
                <a:cs typeface="Arial"/>
                <a:sym typeface="Arial"/>
              </a:rPr>
              <a:t>, with no other intervals  showing comparable frequencies.</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b="1" sz="1250">
              <a:solidFill>
                <a:schemeClr val="dk1"/>
              </a:solidFill>
            </a:endParaRPr>
          </a:p>
        </p:txBody>
      </p:sp>
      <p:sp>
        <p:nvSpPr>
          <p:cNvPr id="208" name="Google Shape;20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209" name="Google Shape;209;p37"/>
          <p:cNvPicPr preferRelativeResize="0"/>
          <p:nvPr/>
        </p:nvPicPr>
        <p:blipFill>
          <a:blip r:embed="rId3">
            <a:alphaModFix/>
          </a:blip>
          <a:stretch>
            <a:fillRect/>
          </a:stretch>
        </p:blipFill>
        <p:spPr>
          <a:xfrm>
            <a:off x="5779803" y="1135000"/>
            <a:ext cx="3001426" cy="238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215" name="Google Shape;215;p38"/>
          <p:cNvPicPr preferRelativeResize="0"/>
          <p:nvPr/>
        </p:nvPicPr>
        <p:blipFill>
          <a:blip r:embed="rId3">
            <a:alphaModFix/>
          </a:blip>
          <a:stretch>
            <a:fillRect/>
          </a:stretch>
        </p:blipFill>
        <p:spPr>
          <a:xfrm>
            <a:off x="5916901" y="1197750"/>
            <a:ext cx="2915399" cy="2311876"/>
          </a:xfrm>
          <a:prstGeom prst="rect">
            <a:avLst/>
          </a:prstGeom>
          <a:noFill/>
          <a:ln>
            <a:noFill/>
          </a:ln>
        </p:spPr>
      </p:pic>
      <p:sp>
        <p:nvSpPr>
          <p:cNvPr id="216" name="Google Shape;216;p38"/>
          <p:cNvSpPr txBox="1"/>
          <p:nvPr>
            <p:ph idx="1" type="body"/>
          </p:nvPr>
        </p:nvSpPr>
        <p:spPr>
          <a:xfrm>
            <a:off x="311700" y="1017725"/>
            <a:ext cx="560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5. Distribution of Physical Activity Hours</a:t>
            </a:r>
            <a:endParaRPr b="1" sz="1850">
              <a:solidFill>
                <a:schemeClr val="dk1"/>
              </a:solidFill>
            </a:endParaRPr>
          </a:p>
          <a:p>
            <a:pPr indent="0" lvl="0" marL="0" rtl="0" algn="l">
              <a:lnSpc>
                <a:spcPct val="150000"/>
              </a:lnSpc>
              <a:spcBef>
                <a:spcPts val="120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hist</a:t>
            </a:r>
            <a:r>
              <a:rPr lang="en-GB" sz="900">
                <a:solidFill>
                  <a:srgbClr val="E6EDF3"/>
                </a:solidFill>
                <a:highlight>
                  <a:srgbClr val="0D1117"/>
                </a:highlight>
                <a:latin typeface="Courier New"/>
                <a:ea typeface="Courier New"/>
                <a:cs typeface="Courier New"/>
                <a:sym typeface="Courier New"/>
              </a:rPr>
              <a:t>(stud_df[</a:t>
            </a:r>
            <a:r>
              <a:rPr lang="en-GB" sz="900">
                <a:solidFill>
                  <a:srgbClr val="A5D6FF"/>
                </a:solidFill>
                <a:highlight>
                  <a:srgbClr val="0D1117"/>
                </a:highlight>
                <a:latin typeface="Courier New"/>
                <a:ea typeface="Courier New"/>
                <a:cs typeface="Courier New"/>
                <a:sym typeface="Courier New"/>
              </a:rPr>
              <a:t>"Physical_Activity_Hours_Per_Day"</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title</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'Distribution of Physical Activity Hours'</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xlabel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'Physical Activity Per Day '</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ylabel</a:t>
            </a:r>
            <a:r>
              <a:rPr lang="en-GB" sz="900">
                <a:solidFill>
                  <a:srgbClr val="E6EDF3"/>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plt</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show</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endParaRPr>
          </a:p>
          <a:p>
            <a:pPr indent="0" lvl="0" marL="0" rtl="0" algn="l">
              <a:spcBef>
                <a:spcPts val="1200"/>
              </a:spcBef>
              <a:spcAft>
                <a:spcPts val="0"/>
              </a:spcAft>
              <a:buNone/>
            </a:pPr>
            <a:r>
              <a:rPr lang="en-GB" sz="1150">
                <a:solidFill>
                  <a:schemeClr val="dk1"/>
                </a:solidFill>
                <a:latin typeface="Arial"/>
                <a:ea typeface="Arial"/>
                <a:cs typeface="Arial"/>
                <a:sym typeface="Arial"/>
              </a:rPr>
              <a:t>The histogram represents the frequency distribution of Physical Activity hours among students.</a:t>
            </a:r>
            <a:endParaRPr sz="1150">
              <a:solidFill>
                <a:schemeClr val="dk1"/>
              </a:solidFill>
              <a:latin typeface="Arial"/>
              <a:ea typeface="Arial"/>
              <a:cs typeface="Arial"/>
              <a:sym typeface="Arial"/>
            </a:endParaRPr>
          </a:p>
          <a:p>
            <a:pPr indent="0" lvl="0" marL="0" rtl="0" algn="l">
              <a:spcBef>
                <a:spcPts val="1200"/>
              </a:spcBef>
              <a:spcAft>
                <a:spcPts val="0"/>
              </a:spcAft>
              <a:buNone/>
            </a:pPr>
            <a:r>
              <a:rPr lang="en-GB" sz="1100">
                <a:solidFill>
                  <a:schemeClr val="dk1"/>
                </a:solidFill>
                <a:latin typeface="Arial"/>
                <a:ea typeface="Arial"/>
                <a:cs typeface="Arial"/>
                <a:sym typeface="Arial"/>
              </a:rPr>
              <a:t>The distribution appears to be normal but with right skew, with hours ranging from </a:t>
            </a:r>
            <a:r>
              <a:rPr b="1" lang="en-GB" sz="1100">
                <a:solidFill>
                  <a:schemeClr val="dk1"/>
                </a:solidFill>
                <a:latin typeface="Arial"/>
                <a:ea typeface="Arial"/>
                <a:cs typeface="Arial"/>
                <a:sym typeface="Arial"/>
              </a:rPr>
              <a:t>0 to 12 hours per day</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spcBef>
                <a:spcPts val="1200"/>
              </a:spcBef>
              <a:spcAft>
                <a:spcPts val="0"/>
              </a:spcAft>
              <a:buNone/>
            </a:pPr>
            <a:r>
              <a:rPr lang="en-GB" sz="1100">
                <a:solidFill>
                  <a:schemeClr val="dk1"/>
                </a:solidFill>
                <a:latin typeface="Arial"/>
                <a:ea typeface="Arial"/>
                <a:cs typeface="Arial"/>
                <a:sym typeface="Arial"/>
              </a:rPr>
              <a:t>The most frequent hours are approximately </a:t>
            </a:r>
            <a:r>
              <a:rPr b="1" lang="en-GB" sz="1100">
                <a:solidFill>
                  <a:schemeClr val="dk1"/>
                </a:solidFill>
                <a:latin typeface="Arial"/>
                <a:ea typeface="Arial"/>
                <a:cs typeface="Arial"/>
                <a:sym typeface="Arial"/>
              </a:rPr>
              <a:t>2 to 4 hours</a:t>
            </a:r>
            <a:r>
              <a:rPr lang="en-GB" sz="1100">
                <a:solidFill>
                  <a:schemeClr val="dk1"/>
                </a:solidFill>
                <a:latin typeface="Arial"/>
                <a:ea typeface="Arial"/>
                <a:cs typeface="Arial"/>
                <a:sym typeface="Arial"/>
              </a:rPr>
              <a:t>, with no other intervals  showing comparable frequencies.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b="1" sz="1250">
              <a:solidFill>
                <a:schemeClr val="dk1"/>
              </a:solidFill>
              <a:latin typeface="Arial"/>
              <a:ea typeface="Arial"/>
              <a:cs typeface="Arial"/>
              <a:sym typeface="Arial"/>
            </a:endParaRPr>
          </a:p>
          <a:p>
            <a:pPr indent="0" lvl="0" marL="0" rtl="0" algn="l">
              <a:spcBef>
                <a:spcPts val="1200"/>
              </a:spcBef>
              <a:spcAft>
                <a:spcPts val="0"/>
              </a:spcAft>
              <a:buNone/>
            </a:pPr>
            <a:r>
              <a:t/>
            </a:r>
            <a:endParaRPr sz="1150">
              <a:solidFill>
                <a:schemeClr val="dk1"/>
              </a:solidFill>
            </a:endParaRPr>
          </a:p>
          <a:p>
            <a:pPr indent="0" lvl="0" marL="0" rtl="0" algn="l">
              <a:spcBef>
                <a:spcPts val="1200"/>
              </a:spcBef>
              <a:spcAft>
                <a:spcPts val="1200"/>
              </a:spcAft>
              <a:buNone/>
            </a:pPr>
            <a:r>
              <a:t/>
            </a:r>
            <a:endParaRPr b="1" sz="125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50">
                <a:solidFill>
                  <a:schemeClr val="dk1"/>
                </a:solidFill>
              </a:rPr>
              <a:t>6. Distribution of GPA</a:t>
            </a:r>
            <a:endParaRPr b="1" sz="1850">
              <a:solidFill>
                <a:schemeClr val="dk1"/>
              </a:solidFill>
            </a:endParaRPr>
          </a:p>
          <a:p>
            <a:pPr indent="0" lvl="0" marL="0" rtl="0" algn="l">
              <a:lnSpc>
                <a:spcPct val="150000"/>
              </a:lnSpc>
              <a:spcBef>
                <a:spcPts val="1200"/>
              </a:spcBef>
              <a:spcAft>
                <a:spcPts val="0"/>
              </a:spcAft>
              <a:buNone/>
            </a:pPr>
            <a:r>
              <a:rPr lang="en-GB" sz="900">
                <a:solidFill>
                  <a:srgbClr val="E6EDF3"/>
                </a:solidFill>
                <a:highlight>
                  <a:srgbClr val="0D1117"/>
                </a:highlight>
                <a:latin typeface="Courier New"/>
                <a:ea typeface="Courier New"/>
                <a:cs typeface="Courier New"/>
                <a:sym typeface="Courier New"/>
              </a:rPr>
              <a:t>plt.hist(stud_df[</a:t>
            </a:r>
            <a:r>
              <a:rPr lang="en-GB" sz="900">
                <a:solidFill>
                  <a:srgbClr val="A5D6FF"/>
                </a:solidFill>
                <a:highlight>
                  <a:srgbClr val="0D1117"/>
                </a:highlight>
                <a:latin typeface="Courier New"/>
                <a:ea typeface="Courier New"/>
                <a:cs typeface="Courier New"/>
                <a:sym typeface="Courier New"/>
              </a:rPr>
              <a:t>"GPA"</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bins</a:t>
            </a:r>
            <a:r>
              <a:rPr lang="en-GB" sz="900">
                <a:solidFill>
                  <a:srgbClr val="FF7B72"/>
                </a:solidFill>
                <a:highlight>
                  <a:srgbClr val="0D1117"/>
                </a:highlight>
                <a:latin typeface="Courier New"/>
                <a:ea typeface="Courier New"/>
                <a:cs typeface="Courier New"/>
                <a:sym typeface="Courier New"/>
              </a:rPr>
              <a:t>=</a:t>
            </a:r>
            <a:r>
              <a:rPr lang="en-GB" sz="900">
                <a:solidFill>
                  <a:srgbClr val="79C0FF"/>
                </a:solidFill>
                <a:highlight>
                  <a:srgbClr val="0D1117"/>
                </a:highlight>
                <a:latin typeface="Courier New"/>
                <a:ea typeface="Courier New"/>
                <a:cs typeface="Courier New"/>
                <a:sym typeface="Courier New"/>
              </a:rPr>
              <a:t>10</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'blue'</a:t>
            </a:r>
            <a:r>
              <a:rPr lang="en-GB" sz="900">
                <a:solidFill>
                  <a:srgbClr val="E6EDF3"/>
                </a:solidFill>
                <a:highlight>
                  <a:srgbClr val="0D1117"/>
                </a:highlight>
                <a:latin typeface="Courier New"/>
                <a:ea typeface="Courier New"/>
                <a:cs typeface="Courier New"/>
                <a:sym typeface="Courier New"/>
              </a:rPr>
              <a:t>, </a:t>
            </a:r>
            <a:r>
              <a:rPr lang="en-GB" sz="900">
                <a:solidFill>
                  <a:srgbClr val="FFA657"/>
                </a:solidFill>
                <a:highlight>
                  <a:srgbClr val="0D1117"/>
                </a:highlight>
                <a:latin typeface="Courier New"/>
                <a:ea typeface="Courier New"/>
                <a:cs typeface="Courier New"/>
                <a:sym typeface="Courier New"/>
              </a:rPr>
              <a:t>edgecolor</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'black'</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plt.title(</a:t>
            </a:r>
            <a:r>
              <a:rPr lang="en-GB" sz="900">
                <a:solidFill>
                  <a:srgbClr val="A5D6FF"/>
                </a:solidFill>
                <a:highlight>
                  <a:srgbClr val="0D1117"/>
                </a:highlight>
                <a:latin typeface="Courier New"/>
                <a:ea typeface="Courier New"/>
                <a:cs typeface="Courier New"/>
                <a:sym typeface="Courier New"/>
              </a:rPr>
              <a:t>'Distribution of GPA'</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plt.xlabel(</a:t>
            </a:r>
            <a:r>
              <a:rPr lang="en-GB" sz="900">
                <a:solidFill>
                  <a:srgbClr val="A5D6FF"/>
                </a:solidFill>
                <a:highlight>
                  <a:srgbClr val="0D1117"/>
                </a:highlight>
                <a:latin typeface="Courier New"/>
                <a:ea typeface="Courier New"/>
                <a:cs typeface="Courier New"/>
                <a:sym typeface="Courier New"/>
              </a:rPr>
              <a:t>'GPA'</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plt.ylabel(</a:t>
            </a:r>
            <a:r>
              <a:rPr lang="en-GB" sz="900">
                <a:solidFill>
                  <a:srgbClr val="A5D6FF"/>
                </a:solidFill>
                <a:highlight>
                  <a:srgbClr val="0D1117"/>
                </a:highlight>
                <a:latin typeface="Courier New"/>
                <a:ea typeface="Courier New"/>
                <a:cs typeface="Courier New"/>
                <a:sym typeface="Courier New"/>
              </a:rPr>
              <a:t>'Frequency'</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E6EDF3"/>
                </a:solidFill>
                <a:highlight>
                  <a:srgbClr val="0D1117"/>
                </a:highlight>
                <a:latin typeface="Courier New"/>
                <a:ea typeface="Courier New"/>
                <a:cs typeface="Courier New"/>
                <a:sym typeface="Courier New"/>
              </a:rPr>
              <a:t>plt.show()</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endParaRPr>
          </a:p>
          <a:p>
            <a:pPr indent="0" lvl="0" marL="0" rtl="0" algn="l">
              <a:spcBef>
                <a:spcPts val="1200"/>
              </a:spcBef>
              <a:spcAft>
                <a:spcPts val="0"/>
              </a:spcAft>
              <a:buNone/>
            </a:pPr>
            <a:r>
              <a:rPr lang="en-GB" sz="1150">
                <a:solidFill>
                  <a:schemeClr val="dk1"/>
                </a:solidFill>
                <a:latin typeface="Arial"/>
                <a:ea typeface="Arial"/>
                <a:cs typeface="Arial"/>
                <a:sym typeface="Arial"/>
              </a:rPr>
              <a:t>The histogram represents the frequency distribution of GPA among students.</a:t>
            </a:r>
            <a:endParaRPr sz="1150">
              <a:solidFill>
                <a:schemeClr val="dk1"/>
              </a:solidFill>
              <a:latin typeface="Arial"/>
              <a:ea typeface="Arial"/>
              <a:cs typeface="Arial"/>
              <a:sym typeface="Arial"/>
            </a:endParaRPr>
          </a:p>
          <a:p>
            <a:pPr indent="0" lvl="0" marL="0" rtl="0" algn="l">
              <a:spcBef>
                <a:spcPts val="1200"/>
              </a:spcBef>
              <a:spcAft>
                <a:spcPts val="0"/>
              </a:spcAft>
              <a:buNone/>
            </a:pPr>
            <a:r>
              <a:rPr lang="en-GB" sz="1100">
                <a:solidFill>
                  <a:schemeClr val="dk1"/>
                </a:solidFill>
                <a:latin typeface="Arial"/>
                <a:ea typeface="Arial"/>
                <a:cs typeface="Arial"/>
                <a:sym typeface="Arial"/>
              </a:rPr>
              <a:t>The distribution appears to be normal but with left skew, with GPA ranging from </a:t>
            </a:r>
            <a:r>
              <a:rPr b="1" lang="en-GB" sz="1100">
                <a:solidFill>
                  <a:schemeClr val="dk1"/>
                </a:solidFill>
                <a:latin typeface="Arial"/>
                <a:ea typeface="Arial"/>
                <a:cs typeface="Arial"/>
                <a:sym typeface="Arial"/>
              </a:rPr>
              <a:t>0 to 4</a:t>
            </a:r>
            <a:r>
              <a:rPr lang="en-GB"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spcBef>
                <a:spcPts val="1200"/>
              </a:spcBef>
              <a:spcAft>
                <a:spcPts val="0"/>
              </a:spcAft>
              <a:buNone/>
            </a:pPr>
            <a:r>
              <a:rPr lang="en-GB" sz="1100">
                <a:solidFill>
                  <a:schemeClr val="dk1"/>
                </a:solidFill>
                <a:latin typeface="Arial"/>
                <a:ea typeface="Arial"/>
                <a:cs typeface="Arial"/>
                <a:sym typeface="Arial"/>
              </a:rPr>
              <a:t>The most frequent GPA are approximately </a:t>
            </a:r>
            <a:r>
              <a:rPr b="1" lang="en-GB" sz="1100">
                <a:solidFill>
                  <a:schemeClr val="dk1"/>
                </a:solidFill>
                <a:latin typeface="Arial"/>
                <a:ea typeface="Arial"/>
                <a:cs typeface="Arial"/>
                <a:sym typeface="Arial"/>
              </a:rPr>
              <a:t>3 to 3.25</a:t>
            </a:r>
            <a:r>
              <a:rPr lang="en-GB" sz="1100">
                <a:solidFill>
                  <a:schemeClr val="dk1"/>
                </a:solidFill>
                <a:latin typeface="Arial"/>
                <a:ea typeface="Arial"/>
                <a:cs typeface="Arial"/>
                <a:sym typeface="Arial"/>
              </a:rPr>
              <a:t>, with no other intervals showing comparable frequencies.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b="1" sz="1250">
              <a:solidFill>
                <a:schemeClr val="dk1"/>
              </a:solidFill>
              <a:latin typeface="Arial"/>
              <a:ea typeface="Arial"/>
              <a:cs typeface="Arial"/>
              <a:sym typeface="Arial"/>
            </a:endParaRPr>
          </a:p>
          <a:p>
            <a:pPr indent="0" lvl="0" marL="0" rtl="0" algn="l">
              <a:spcBef>
                <a:spcPts val="1200"/>
              </a:spcBef>
              <a:spcAft>
                <a:spcPts val="0"/>
              </a:spcAft>
              <a:buNone/>
            </a:pPr>
            <a:r>
              <a:t/>
            </a:r>
            <a:endParaRPr sz="1150">
              <a:solidFill>
                <a:schemeClr val="dk1"/>
              </a:solidFill>
            </a:endParaRPr>
          </a:p>
          <a:p>
            <a:pPr indent="0" lvl="0" marL="0" rtl="0" algn="l">
              <a:spcBef>
                <a:spcPts val="1200"/>
              </a:spcBef>
              <a:spcAft>
                <a:spcPts val="0"/>
              </a:spcAft>
              <a:buNone/>
            </a:pPr>
            <a:r>
              <a:t/>
            </a:r>
            <a:endParaRPr b="1" sz="1250">
              <a:solidFill>
                <a:schemeClr val="dk1"/>
              </a:solidFill>
            </a:endParaRPr>
          </a:p>
          <a:p>
            <a:pPr indent="0" lvl="0" marL="0" rtl="0" algn="l">
              <a:spcBef>
                <a:spcPts val="1200"/>
              </a:spcBef>
              <a:spcAft>
                <a:spcPts val="0"/>
              </a:spcAft>
              <a:buNone/>
            </a:pPr>
            <a:r>
              <a:t/>
            </a:r>
            <a:endParaRPr sz="1150">
              <a:solidFill>
                <a:schemeClr val="dk1"/>
              </a:solidFill>
            </a:endParaRPr>
          </a:p>
          <a:p>
            <a:pPr indent="0" lvl="0" marL="0" rtl="0" algn="l">
              <a:spcBef>
                <a:spcPts val="1200"/>
              </a:spcBef>
              <a:spcAft>
                <a:spcPts val="0"/>
              </a:spcAft>
              <a:buNone/>
            </a:pPr>
            <a:r>
              <a:t/>
            </a:r>
            <a:endParaRPr sz="1150">
              <a:solidFill>
                <a:schemeClr val="dk1"/>
              </a:solidFill>
            </a:endParaRPr>
          </a:p>
          <a:p>
            <a:pPr indent="0" lvl="0" marL="0" rtl="0" algn="l">
              <a:spcBef>
                <a:spcPts val="1200"/>
              </a:spcBef>
              <a:spcAft>
                <a:spcPts val="1200"/>
              </a:spcAft>
              <a:buNone/>
            </a:pPr>
            <a:r>
              <a:t/>
            </a:r>
            <a:endParaRPr b="1" sz="1250">
              <a:solidFill>
                <a:schemeClr val="dk1"/>
              </a:solidFill>
            </a:endParaRPr>
          </a:p>
        </p:txBody>
      </p:sp>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UNIVARIATE ANALYSIS</a:t>
            </a:r>
            <a:endParaRPr b="1">
              <a:latin typeface="EB Garamond"/>
              <a:ea typeface="EB Garamond"/>
              <a:cs typeface="EB Garamond"/>
              <a:sym typeface="EB Garamond"/>
            </a:endParaRPr>
          </a:p>
        </p:txBody>
      </p:sp>
      <p:pic>
        <p:nvPicPr>
          <p:cNvPr id="223" name="Google Shape;223;p39"/>
          <p:cNvPicPr preferRelativeResize="0"/>
          <p:nvPr/>
        </p:nvPicPr>
        <p:blipFill>
          <a:blip r:embed="rId3">
            <a:alphaModFix/>
          </a:blip>
          <a:stretch>
            <a:fillRect/>
          </a:stretch>
        </p:blipFill>
        <p:spPr>
          <a:xfrm>
            <a:off x="5498199" y="501800"/>
            <a:ext cx="3014575" cy="2392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113475"/>
            <a:ext cx="411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MULTI</a:t>
            </a:r>
            <a:r>
              <a:rPr b="1" lang="en-GB">
                <a:latin typeface="EB Garamond"/>
                <a:ea typeface="EB Garamond"/>
                <a:cs typeface="EB Garamond"/>
                <a:sym typeface="EB Garamond"/>
              </a:rPr>
              <a:t>VARIATE ANALYSIS </a:t>
            </a:r>
            <a:endParaRPr b="1">
              <a:latin typeface="EB Garamond"/>
              <a:ea typeface="EB Garamond"/>
              <a:cs typeface="EB Garamond"/>
              <a:sym typeface="EB Garamond"/>
            </a:endParaRPr>
          </a:p>
          <a:p>
            <a:pPr indent="0" lvl="0" marL="0" rtl="0" algn="l">
              <a:spcBef>
                <a:spcPts val="0"/>
              </a:spcBef>
              <a:spcAft>
                <a:spcPts val="0"/>
              </a:spcAft>
              <a:buNone/>
            </a:pPr>
            <a:r>
              <a:rPr b="1" lang="en-GB">
                <a:latin typeface="EB Garamond"/>
                <a:ea typeface="EB Garamond"/>
                <a:cs typeface="EB Garamond"/>
                <a:sym typeface="EB Garamond"/>
              </a:rPr>
              <a:t>PAIRPLOT</a:t>
            </a:r>
            <a:endParaRPr b="1">
              <a:latin typeface="EB Garamond"/>
              <a:ea typeface="EB Garamond"/>
              <a:cs typeface="EB Garamond"/>
              <a:sym typeface="EB Garamond"/>
            </a:endParaRPr>
          </a:p>
          <a:p>
            <a:pPr indent="0" lvl="0" marL="0" rtl="0" algn="l">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Import seaborn as sns</a:t>
            </a:r>
            <a:endParaRPr sz="900">
              <a:solidFill>
                <a:srgbClr val="FFA657"/>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FFA657"/>
                </a:solidFill>
                <a:highlight>
                  <a:srgbClr val="0D1117"/>
                </a:highlight>
                <a:latin typeface="Courier New"/>
                <a:ea typeface="Courier New"/>
                <a:cs typeface="Courier New"/>
                <a:sym typeface="Courier New"/>
              </a:rPr>
              <a:t>sns</a:t>
            </a:r>
            <a:r>
              <a:rPr lang="en-GB" sz="900">
                <a:solidFill>
                  <a:srgbClr val="E6EDF3"/>
                </a:solidFill>
                <a:highlight>
                  <a:srgbClr val="0D1117"/>
                </a:highlight>
                <a:latin typeface="Courier New"/>
                <a:ea typeface="Courier New"/>
                <a:cs typeface="Courier New"/>
                <a:sym typeface="Courier New"/>
              </a:rPr>
              <a:t>.</a:t>
            </a:r>
            <a:r>
              <a:rPr lang="en-GB" sz="900">
                <a:solidFill>
                  <a:srgbClr val="D2A8FF"/>
                </a:solidFill>
                <a:highlight>
                  <a:srgbClr val="0D1117"/>
                </a:highlight>
                <a:latin typeface="Courier New"/>
                <a:ea typeface="Courier New"/>
                <a:cs typeface="Courier New"/>
                <a:sym typeface="Courier New"/>
              </a:rPr>
              <a:t>pairplot</a:t>
            </a:r>
            <a:r>
              <a:rPr lang="en-GB" sz="900">
                <a:solidFill>
                  <a:srgbClr val="E6EDF3"/>
                </a:solidFill>
                <a:highlight>
                  <a:srgbClr val="0D1117"/>
                </a:highlight>
                <a:latin typeface="Courier New"/>
                <a:ea typeface="Courier New"/>
                <a:cs typeface="Courier New"/>
                <a:sym typeface="Courier New"/>
              </a:rPr>
              <a:t>(stud_df, </a:t>
            </a:r>
            <a:r>
              <a:rPr lang="en-GB" sz="900">
                <a:solidFill>
                  <a:srgbClr val="FFA657"/>
                </a:solidFill>
                <a:highlight>
                  <a:srgbClr val="0D1117"/>
                </a:highlight>
                <a:latin typeface="Courier New"/>
                <a:ea typeface="Courier New"/>
                <a:cs typeface="Courier New"/>
                <a:sym typeface="Courier New"/>
              </a:rPr>
              <a:t>hue</a:t>
            </a:r>
            <a:r>
              <a:rPr lang="en-GB" sz="900">
                <a:solidFill>
                  <a:srgbClr val="FF7B72"/>
                </a:solidFill>
                <a:highlight>
                  <a:srgbClr val="0D1117"/>
                </a:highlight>
                <a:latin typeface="Courier New"/>
                <a:ea typeface="Courier New"/>
                <a:cs typeface="Courier New"/>
                <a:sym typeface="Courier New"/>
              </a:rPr>
              <a:t>=</a:t>
            </a:r>
            <a:r>
              <a:rPr lang="en-GB" sz="900">
                <a:solidFill>
                  <a:srgbClr val="A5D6FF"/>
                </a:solidFill>
                <a:highlight>
                  <a:srgbClr val="0D1117"/>
                </a:highlight>
                <a:latin typeface="Courier New"/>
                <a:ea typeface="Courier New"/>
                <a:cs typeface="Courier New"/>
                <a:sym typeface="Courier New"/>
              </a:rPr>
              <a:t>"Stress_Level"</a:t>
            </a:r>
            <a:r>
              <a:rPr lang="en-GB" sz="900">
                <a:solidFill>
                  <a:srgbClr val="E6EDF3"/>
                </a:solidFill>
                <a:highlight>
                  <a:srgbClr val="0D1117"/>
                </a:highlight>
                <a:latin typeface="Courier New"/>
                <a:ea typeface="Courier New"/>
                <a:cs typeface="Courier New"/>
                <a:sym typeface="Courier New"/>
              </a:rPr>
              <a:t>)</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b="1">
              <a:latin typeface="EB Garamond"/>
              <a:ea typeface="EB Garamond"/>
              <a:cs typeface="EB Garamond"/>
              <a:sym typeface="EB Garamond"/>
            </a:endParaRPr>
          </a:p>
          <a:p>
            <a:pPr indent="0" lvl="0" marL="0" rtl="0" algn="l">
              <a:spcBef>
                <a:spcPts val="0"/>
              </a:spcBef>
              <a:spcAft>
                <a:spcPts val="0"/>
              </a:spcAft>
              <a:buNone/>
            </a:pPr>
            <a:r>
              <a:t/>
            </a:r>
            <a:endParaRPr b="1">
              <a:latin typeface="EB Garamond"/>
              <a:ea typeface="EB Garamond"/>
              <a:cs typeface="EB Garamond"/>
              <a:sym typeface="EB Garamond"/>
            </a:endParaRPr>
          </a:p>
        </p:txBody>
      </p:sp>
      <p:pic>
        <p:nvPicPr>
          <p:cNvPr id="229" name="Google Shape;229;p40"/>
          <p:cNvPicPr preferRelativeResize="0"/>
          <p:nvPr/>
        </p:nvPicPr>
        <p:blipFill>
          <a:blip r:embed="rId3">
            <a:alphaModFix/>
          </a:blip>
          <a:stretch>
            <a:fillRect/>
          </a:stretch>
        </p:blipFill>
        <p:spPr>
          <a:xfrm>
            <a:off x="3930946" y="113475"/>
            <a:ext cx="5058829" cy="4698476"/>
          </a:xfrm>
          <a:prstGeom prst="rect">
            <a:avLst/>
          </a:prstGeom>
          <a:noFill/>
          <a:ln>
            <a:noFill/>
          </a:ln>
        </p:spPr>
      </p:pic>
      <p:sp>
        <p:nvSpPr>
          <p:cNvPr id="230" name="Google Shape;230;p40"/>
          <p:cNvSpPr txBox="1"/>
          <p:nvPr/>
        </p:nvSpPr>
        <p:spPr>
          <a:xfrm>
            <a:off x="365475" y="2437225"/>
            <a:ext cx="3407100" cy="2034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roxima Nova"/>
              <a:buChar char="●"/>
            </a:pPr>
            <a:r>
              <a:rPr b="1" lang="en-GB" sz="1200">
                <a:solidFill>
                  <a:schemeClr val="dk1"/>
                </a:solidFill>
              </a:rPr>
              <a:t>pairplot() </a:t>
            </a:r>
            <a:r>
              <a:rPr lang="en-GB" sz="1200">
                <a:solidFill>
                  <a:schemeClr val="dk1"/>
                </a:solidFill>
              </a:rPr>
              <a:t>is a method used to plot scatterplots between each of the features by selecting two at a time.</a:t>
            </a:r>
            <a:endParaRPr sz="1200">
              <a:solidFill>
                <a:schemeClr val="dk1"/>
              </a:solidFill>
            </a:endParaRPr>
          </a:p>
          <a:p>
            <a:pPr indent="-304800" lvl="0" marL="457200" rtl="0" algn="l">
              <a:spcBef>
                <a:spcPts val="0"/>
              </a:spcBef>
              <a:spcAft>
                <a:spcPts val="0"/>
              </a:spcAft>
              <a:buClr>
                <a:schemeClr val="dk1"/>
              </a:buClr>
              <a:buSzPts val="1200"/>
              <a:buFont typeface="Proxima Nova"/>
              <a:buChar char="●"/>
            </a:pPr>
            <a:r>
              <a:rPr lang="en-GB" sz="1200">
                <a:solidFill>
                  <a:schemeClr val="dk1"/>
                </a:solidFill>
              </a:rPr>
              <a:t>Although it is a Bivariate Analysis. By using </a:t>
            </a:r>
            <a:r>
              <a:rPr b="1" lang="en-GB" sz="1200">
                <a:solidFill>
                  <a:schemeClr val="dk1"/>
                </a:solidFill>
              </a:rPr>
              <a:t>“hue=”</a:t>
            </a:r>
            <a:r>
              <a:rPr lang="en-GB" sz="1200">
                <a:solidFill>
                  <a:schemeClr val="dk1"/>
                </a:solidFill>
              </a:rPr>
              <a:t> argument we can make it a Trivariate Analysis As follows.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From the following Pairplot We can take a few plots which are useful to make conclusions because of their relative </a:t>
            </a:r>
            <a:r>
              <a:rPr lang="en-GB" sz="1200">
                <a:solidFill>
                  <a:schemeClr val="dk1"/>
                </a:solidFill>
              </a:rPr>
              <a:t>separation</a:t>
            </a:r>
            <a:r>
              <a:rPr lang="en-GB"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BIVARIATE ANALYSIS</a:t>
            </a:r>
            <a:endParaRPr b="1">
              <a:latin typeface="EB Garamond"/>
              <a:ea typeface="EB Garamond"/>
              <a:cs typeface="EB Garamond"/>
              <a:sym typeface="EB Garamond"/>
            </a:endParaRPr>
          </a:p>
          <a:p>
            <a:pPr indent="0" lvl="0" marL="0" rtl="0" algn="l">
              <a:spcBef>
                <a:spcPts val="0"/>
              </a:spcBef>
              <a:spcAft>
                <a:spcPts val="0"/>
              </a:spcAft>
              <a:buNone/>
            </a:pPr>
            <a:r>
              <a:t/>
            </a:r>
            <a:endParaRPr b="1">
              <a:latin typeface="EB Garamond"/>
              <a:ea typeface="EB Garamond"/>
              <a:cs typeface="EB Garamond"/>
              <a:sym typeface="EB Garamond"/>
            </a:endParaRPr>
          </a:p>
          <a:p>
            <a:pPr indent="0" lvl="0" marL="0" rtl="0" algn="l">
              <a:lnSpc>
                <a:spcPct val="150000"/>
              </a:lnSpc>
              <a:spcBef>
                <a:spcPts val="0"/>
              </a:spcBef>
              <a:spcAft>
                <a:spcPts val="0"/>
              </a:spcAft>
              <a:buNone/>
            </a:pPr>
            <a:r>
              <a:rPr lang="en-GB" sz="1011">
                <a:solidFill>
                  <a:srgbClr val="FFA657"/>
                </a:solidFill>
                <a:highlight>
                  <a:srgbClr val="0D1117"/>
                </a:highlight>
                <a:latin typeface="Courier New"/>
                <a:ea typeface="Courier New"/>
                <a:cs typeface="Courier New"/>
                <a:sym typeface="Courier New"/>
              </a:rPr>
              <a:t>sns</a:t>
            </a:r>
            <a:r>
              <a:rPr lang="en-GB" sz="1011">
                <a:solidFill>
                  <a:srgbClr val="E6EDF3"/>
                </a:solidFill>
                <a:highlight>
                  <a:srgbClr val="0D1117"/>
                </a:highlight>
                <a:latin typeface="Courier New"/>
                <a:ea typeface="Courier New"/>
                <a:cs typeface="Courier New"/>
                <a:sym typeface="Courier New"/>
              </a:rPr>
              <a:t>.</a:t>
            </a:r>
            <a:r>
              <a:rPr lang="en-GB" sz="1011">
                <a:solidFill>
                  <a:srgbClr val="D2A8FF"/>
                </a:solidFill>
                <a:highlight>
                  <a:srgbClr val="0D1117"/>
                </a:highlight>
                <a:latin typeface="Courier New"/>
                <a:ea typeface="Courier New"/>
                <a:cs typeface="Courier New"/>
                <a:sym typeface="Courier New"/>
              </a:rPr>
              <a:t>kdeplot</a:t>
            </a:r>
            <a:r>
              <a:rPr lang="en-GB" sz="1011">
                <a:solidFill>
                  <a:srgbClr val="E6EDF3"/>
                </a:solidFill>
                <a:highlight>
                  <a:srgbClr val="0D1117"/>
                </a:highlight>
                <a:latin typeface="Courier New"/>
                <a:ea typeface="Courier New"/>
                <a:cs typeface="Courier New"/>
                <a:sym typeface="Courier New"/>
              </a:rPr>
              <a:t>(</a:t>
            </a:r>
            <a:r>
              <a:rPr lang="en-GB" sz="1011">
                <a:solidFill>
                  <a:srgbClr val="FFA657"/>
                </a:solidFill>
                <a:highlight>
                  <a:srgbClr val="0D1117"/>
                </a:highlight>
                <a:latin typeface="Courier New"/>
                <a:ea typeface="Courier New"/>
                <a:cs typeface="Courier New"/>
                <a:sym typeface="Courier New"/>
              </a:rPr>
              <a:t>data</a:t>
            </a:r>
            <a:r>
              <a:rPr lang="en-GB" sz="1011">
                <a:solidFill>
                  <a:srgbClr val="FF7B72"/>
                </a:solidFill>
                <a:highlight>
                  <a:srgbClr val="0D1117"/>
                </a:highlight>
                <a:latin typeface="Courier New"/>
                <a:ea typeface="Courier New"/>
                <a:cs typeface="Courier New"/>
                <a:sym typeface="Courier New"/>
              </a:rPr>
              <a:t>=</a:t>
            </a:r>
            <a:r>
              <a:rPr lang="en-GB" sz="1011">
                <a:solidFill>
                  <a:srgbClr val="E6EDF3"/>
                </a:solidFill>
                <a:highlight>
                  <a:srgbClr val="0D1117"/>
                </a:highlight>
                <a:latin typeface="Courier New"/>
                <a:ea typeface="Courier New"/>
                <a:cs typeface="Courier New"/>
                <a:sym typeface="Courier New"/>
              </a:rPr>
              <a:t>stud_df,</a:t>
            </a:r>
            <a:r>
              <a:rPr lang="en-GB" sz="1011">
                <a:solidFill>
                  <a:srgbClr val="FFA657"/>
                </a:solidFill>
                <a:highlight>
                  <a:srgbClr val="0D1117"/>
                </a:highlight>
                <a:latin typeface="Courier New"/>
                <a:ea typeface="Courier New"/>
                <a:cs typeface="Courier New"/>
                <a:sym typeface="Courier New"/>
              </a:rPr>
              <a:t>x</a:t>
            </a:r>
            <a:r>
              <a:rPr lang="en-GB" sz="1011">
                <a:solidFill>
                  <a:srgbClr val="FF7B72"/>
                </a:solidFill>
                <a:highlight>
                  <a:srgbClr val="0D1117"/>
                </a:highlight>
                <a:latin typeface="Courier New"/>
                <a:ea typeface="Courier New"/>
                <a:cs typeface="Courier New"/>
                <a:sym typeface="Courier New"/>
              </a:rPr>
              <a:t>=</a:t>
            </a:r>
            <a:r>
              <a:rPr lang="en-GB" sz="1011">
                <a:solidFill>
                  <a:srgbClr val="A5D6FF"/>
                </a:solidFill>
                <a:highlight>
                  <a:srgbClr val="0D1117"/>
                </a:highlight>
                <a:latin typeface="Courier New"/>
                <a:ea typeface="Courier New"/>
                <a:cs typeface="Courier New"/>
                <a:sym typeface="Courier New"/>
              </a:rPr>
              <a:t>'Study_Hours_Per_Day'</a:t>
            </a:r>
            <a:r>
              <a:rPr lang="en-GB" sz="1011">
                <a:solidFill>
                  <a:srgbClr val="E6EDF3"/>
                </a:solidFill>
                <a:highlight>
                  <a:srgbClr val="0D1117"/>
                </a:highlight>
                <a:latin typeface="Courier New"/>
                <a:ea typeface="Courier New"/>
                <a:cs typeface="Courier New"/>
                <a:sym typeface="Courier New"/>
              </a:rPr>
              <a:t>, </a:t>
            </a:r>
            <a:r>
              <a:rPr lang="en-GB" sz="1011">
                <a:solidFill>
                  <a:srgbClr val="FFA657"/>
                </a:solidFill>
                <a:highlight>
                  <a:srgbClr val="0D1117"/>
                </a:highlight>
                <a:latin typeface="Courier New"/>
                <a:ea typeface="Courier New"/>
                <a:cs typeface="Courier New"/>
                <a:sym typeface="Courier New"/>
              </a:rPr>
              <a:t>hue</a:t>
            </a:r>
            <a:r>
              <a:rPr lang="en-GB" sz="1011">
                <a:solidFill>
                  <a:srgbClr val="E6EDF3"/>
                </a:solidFill>
                <a:highlight>
                  <a:srgbClr val="0D1117"/>
                </a:highlight>
                <a:latin typeface="Courier New"/>
                <a:ea typeface="Courier New"/>
                <a:cs typeface="Courier New"/>
                <a:sym typeface="Courier New"/>
              </a:rPr>
              <a:t> </a:t>
            </a:r>
            <a:r>
              <a:rPr lang="en-GB" sz="1011">
                <a:solidFill>
                  <a:srgbClr val="FF7B72"/>
                </a:solidFill>
                <a:highlight>
                  <a:srgbClr val="0D1117"/>
                </a:highlight>
                <a:latin typeface="Courier New"/>
                <a:ea typeface="Courier New"/>
                <a:cs typeface="Courier New"/>
                <a:sym typeface="Courier New"/>
              </a:rPr>
              <a:t>=</a:t>
            </a:r>
            <a:r>
              <a:rPr lang="en-GB" sz="1011">
                <a:solidFill>
                  <a:srgbClr val="A5D6FF"/>
                </a:solidFill>
                <a:highlight>
                  <a:srgbClr val="0D1117"/>
                </a:highlight>
                <a:latin typeface="Courier New"/>
                <a:ea typeface="Courier New"/>
                <a:cs typeface="Courier New"/>
                <a:sym typeface="Courier New"/>
              </a:rPr>
              <a:t>"Stress_Level"</a:t>
            </a:r>
            <a:r>
              <a:rPr lang="en-GB" sz="1011">
                <a:solidFill>
                  <a:srgbClr val="E6EDF3"/>
                </a:solidFill>
                <a:highlight>
                  <a:srgbClr val="0D1117"/>
                </a:highlight>
                <a:latin typeface="Courier New"/>
                <a:ea typeface="Courier New"/>
                <a:cs typeface="Courier New"/>
                <a:sym typeface="Courier New"/>
              </a:rPr>
              <a:t>)</a:t>
            </a:r>
            <a:endParaRPr sz="1011">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236" name="Google Shape;236;p41"/>
          <p:cNvSpPr txBox="1"/>
          <p:nvPr>
            <p:ph idx="1" type="body"/>
          </p:nvPr>
        </p:nvSpPr>
        <p:spPr>
          <a:xfrm>
            <a:off x="311700" y="1949975"/>
            <a:ext cx="4948200" cy="2216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GB" sz="1300">
                <a:solidFill>
                  <a:schemeClr val="dk1"/>
                </a:solidFill>
                <a:latin typeface="Arial"/>
                <a:ea typeface="Arial"/>
                <a:cs typeface="Arial"/>
                <a:sym typeface="Arial"/>
              </a:rPr>
              <a:t>From the </a:t>
            </a:r>
            <a:r>
              <a:rPr lang="en-GB" sz="1300">
                <a:solidFill>
                  <a:schemeClr val="dk1"/>
                </a:solidFill>
                <a:latin typeface="Arial"/>
                <a:ea typeface="Arial"/>
                <a:cs typeface="Arial"/>
                <a:sym typeface="Arial"/>
              </a:rPr>
              <a:t>following density plot of the Study hours per day we can assume that if the Study hours are more than </a:t>
            </a:r>
            <a:r>
              <a:rPr b="1" lang="en-GB" sz="1300">
                <a:solidFill>
                  <a:schemeClr val="dk1"/>
                </a:solidFill>
                <a:latin typeface="Arial"/>
                <a:ea typeface="Arial"/>
                <a:cs typeface="Arial"/>
                <a:sym typeface="Arial"/>
              </a:rPr>
              <a:t>8.5 hours</a:t>
            </a:r>
            <a:r>
              <a:rPr lang="en-GB" sz="1300">
                <a:solidFill>
                  <a:schemeClr val="dk1"/>
                </a:solidFill>
                <a:latin typeface="Arial"/>
                <a:ea typeface="Arial"/>
                <a:cs typeface="Arial"/>
                <a:sym typeface="Arial"/>
              </a:rPr>
              <a:t> then the stress level of the student is “High”.</a:t>
            </a:r>
            <a:endParaRPr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GB" sz="1300">
                <a:solidFill>
                  <a:schemeClr val="dk1"/>
                </a:solidFill>
                <a:latin typeface="Arial"/>
                <a:ea typeface="Arial"/>
                <a:cs typeface="Arial"/>
                <a:sym typeface="Arial"/>
              </a:rPr>
              <a:t>Also, if the Study hours per day are less than 8.5 hours then the stress levels might not be “High” with a low probability of error.</a:t>
            </a:r>
            <a:endParaRPr sz="1300">
              <a:solidFill>
                <a:schemeClr val="dk1"/>
              </a:solidFill>
              <a:latin typeface="Arial"/>
              <a:ea typeface="Arial"/>
              <a:cs typeface="Arial"/>
              <a:sym typeface="Arial"/>
            </a:endParaRPr>
          </a:p>
          <a:p>
            <a:pPr indent="0" lvl="0" marL="0" rtl="0" algn="l">
              <a:spcBef>
                <a:spcPts val="1200"/>
              </a:spcBef>
              <a:spcAft>
                <a:spcPts val="1200"/>
              </a:spcAft>
              <a:buNone/>
            </a:pPr>
            <a:r>
              <a:t/>
            </a:r>
            <a:endParaRPr sz="1300">
              <a:solidFill>
                <a:schemeClr val="dk1"/>
              </a:solidFill>
              <a:latin typeface="Arial"/>
              <a:ea typeface="Arial"/>
              <a:cs typeface="Arial"/>
              <a:sym typeface="Arial"/>
            </a:endParaRPr>
          </a:p>
        </p:txBody>
      </p:sp>
      <p:pic>
        <p:nvPicPr>
          <p:cNvPr id="237" name="Google Shape;237;p41"/>
          <p:cNvPicPr preferRelativeResize="0"/>
          <p:nvPr/>
        </p:nvPicPr>
        <p:blipFill>
          <a:blip r:embed="rId3">
            <a:alphaModFix/>
          </a:blip>
          <a:stretch>
            <a:fillRect/>
          </a:stretch>
        </p:blipFill>
        <p:spPr>
          <a:xfrm>
            <a:off x="5416700" y="878125"/>
            <a:ext cx="3379751" cy="250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573200" y="304675"/>
            <a:ext cx="8123100" cy="3781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rPr b="1" lang="en-GB" sz="2488" u="sng">
                <a:solidFill>
                  <a:schemeClr val="lt2"/>
                </a:solidFill>
                <a:latin typeface="EB Garamond"/>
                <a:ea typeface="EB Garamond"/>
                <a:cs typeface="EB Garamond"/>
                <a:sym typeface="EB Garamond"/>
              </a:rPr>
              <a:t>INDEX</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Questions Researched</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Hypotheses</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Motivation , Research Context and References</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Dataset Info</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Python Modules</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711">
                <a:solidFill>
                  <a:schemeClr val="lt2"/>
                </a:solidFill>
                <a:latin typeface="EB Garamond"/>
                <a:ea typeface="EB Garamond"/>
                <a:cs typeface="EB Garamond"/>
                <a:sym typeface="EB Garamond"/>
              </a:rPr>
              <a:t>Understanding and Preparing Variables</a:t>
            </a:r>
            <a:endParaRPr b="1" sz="1711">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sz="18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sz="1822">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1822">
              <a:latin typeface="EB Garamond"/>
              <a:ea typeface="EB Garamond"/>
              <a:cs typeface="EB Garamond"/>
              <a:sym typeface="EB 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BIVARIATE ANALYSIS</a:t>
            </a:r>
            <a:endParaRPr b="1">
              <a:latin typeface="EB Garamond"/>
              <a:ea typeface="EB Garamond"/>
              <a:cs typeface="EB Garamond"/>
              <a:sym typeface="EB Garamond"/>
            </a:endParaRPr>
          </a:p>
        </p:txBody>
      </p:sp>
      <p:sp>
        <p:nvSpPr>
          <p:cNvPr id="243" name="Google Shape;243;p42"/>
          <p:cNvSpPr txBox="1"/>
          <p:nvPr>
            <p:ph idx="1" type="body"/>
          </p:nvPr>
        </p:nvSpPr>
        <p:spPr>
          <a:xfrm>
            <a:off x="311700" y="1152475"/>
            <a:ext cx="51723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sz="1000">
                <a:solidFill>
                  <a:srgbClr val="FFA657"/>
                </a:solidFill>
                <a:highlight>
                  <a:srgbClr val="0D1117"/>
                </a:highlight>
                <a:latin typeface="Courier New"/>
                <a:ea typeface="Courier New"/>
                <a:cs typeface="Courier New"/>
                <a:sym typeface="Courier New"/>
              </a:rPr>
              <a:t>sns</a:t>
            </a:r>
            <a:r>
              <a:rPr lang="en-GB" sz="1000">
                <a:solidFill>
                  <a:srgbClr val="E6EDF3"/>
                </a:solidFill>
                <a:highlight>
                  <a:srgbClr val="0D1117"/>
                </a:highlight>
                <a:latin typeface="Courier New"/>
                <a:ea typeface="Courier New"/>
                <a:cs typeface="Courier New"/>
                <a:sym typeface="Courier New"/>
              </a:rPr>
              <a:t>.</a:t>
            </a:r>
            <a:r>
              <a:rPr lang="en-GB" sz="1000">
                <a:solidFill>
                  <a:srgbClr val="D2A8FF"/>
                </a:solidFill>
                <a:highlight>
                  <a:srgbClr val="0D1117"/>
                </a:highlight>
                <a:latin typeface="Courier New"/>
                <a:ea typeface="Courier New"/>
                <a:cs typeface="Courier New"/>
                <a:sym typeface="Courier New"/>
              </a:rPr>
              <a:t>kdeplot</a:t>
            </a:r>
            <a:r>
              <a:rPr lang="en-GB" sz="1000">
                <a:solidFill>
                  <a:srgbClr val="E6EDF3"/>
                </a:solidFill>
                <a:highlight>
                  <a:srgbClr val="0D1117"/>
                </a:highlight>
                <a:latin typeface="Courier New"/>
                <a:ea typeface="Courier New"/>
                <a:cs typeface="Courier New"/>
                <a:sym typeface="Courier New"/>
              </a:rPr>
              <a:t>(</a:t>
            </a:r>
            <a:r>
              <a:rPr lang="en-GB" sz="1000">
                <a:solidFill>
                  <a:srgbClr val="FFA657"/>
                </a:solidFill>
                <a:highlight>
                  <a:srgbClr val="0D1117"/>
                </a:highlight>
                <a:latin typeface="Courier New"/>
                <a:ea typeface="Courier New"/>
                <a:cs typeface="Courier New"/>
                <a:sym typeface="Courier New"/>
              </a:rPr>
              <a:t>data</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stud_df,</a:t>
            </a:r>
            <a:r>
              <a:rPr lang="en-GB" sz="1000">
                <a:solidFill>
                  <a:srgbClr val="FFA657"/>
                </a:solidFill>
                <a:highlight>
                  <a:srgbClr val="0D1117"/>
                </a:highlight>
                <a:latin typeface="Courier New"/>
                <a:ea typeface="Courier New"/>
                <a:cs typeface="Courier New"/>
                <a:sym typeface="Courier New"/>
              </a:rPr>
              <a:t>x</a:t>
            </a:r>
            <a:r>
              <a:rPr lang="en-GB" sz="1000">
                <a:solidFill>
                  <a:srgbClr val="FF7B72"/>
                </a:solidFill>
                <a:highlight>
                  <a:srgbClr val="0D1117"/>
                </a:highlight>
                <a:latin typeface="Courier New"/>
                <a:ea typeface="Courier New"/>
                <a:cs typeface="Courier New"/>
                <a:sym typeface="Courier New"/>
              </a:rPr>
              <a:t>=</a:t>
            </a:r>
            <a:r>
              <a:rPr lang="en-GB" sz="1000">
                <a:solidFill>
                  <a:srgbClr val="A5D6FF"/>
                </a:solidFill>
                <a:highlight>
                  <a:srgbClr val="0D1117"/>
                </a:highlight>
                <a:latin typeface="Courier New"/>
                <a:ea typeface="Courier New"/>
                <a:cs typeface="Courier New"/>
                <a:sym typeface="Courier New"/>
              </a:rPr>
              <a:t>'Sleep_Hours_Per_Day'</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hue</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t>
            </a:r>
            <a:r>
              <a:rPr lang="en-GB" sz="1000">
                <a:solidFill>
                  <a:srgbClr val="A5D6FF"/>
                </a:solidFill>
                <a:highlight>
                  <a:srgbClr val="0D1117"/>
                </a:highlight>
                <a:latin typeface="Courier New"/>
                <a:ea typeface="Courier New"/>
                <a:cs typeface="Courier New"/>
                <a:sym typeface="Courier New"/>
              </a:rPr>
              <a:t>"Stress_Level"</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457200" rtl="0" algn="l">
              <a:spcBef>
                <a:spcPts val="0"/>
              </a:spcBef>
              <a:spcAft>
                <a:spcPts val="0"/>
              </a:spcAft>
              <a:buNone/>
            </a:pPr>
            <a:r>
              <a:t/>
            </a:r>
            <a:endParaRPr sz="13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lang="en-GB" sz="1300">
                <a:solidFill>
                  <a:srgbClr val="000000"/>
                </a:solidFill>
                <a:latin typeface="Arial"/>
                <a:ea typeface="Arial"/>
                <a:cs typeface="Arial"/>
                <a:sym typeface="Arial"/>
              </a:rPr>
              <a:t>From the graph we can summarize that: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People who sleep less than 5 hours tend to be more stressed which is showed by the green line.</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Majority of the people sleep 5 to 6 hours which can be correlated to High Stress levels.</a:t>
            </a:r>
            <a:endParaRPr sz="1300">
              <a:solidFill>
                <a:srgbClr val="000000"/>
              </a:solidFill>
              <a:latin typeface="Arial"/>
              <a:ea typeface="Arial"/>
              <a:cs typeface="Arial"/>
              <a:sym typeface="Arial"/>
            </a:endParaRPr>
          </a:p>
        </p:txBody>
      </p:sp>
      <p:pic>
        <p:nvPicPr>
          <p:cNvPr id="244" name="Google Shape;244;p42"/>
          <p:cNvPicPr preferRelativeResize="0"/>
          <p:nvPr/>
        </p:nvPicPr>
        <p:blipFill>
          <a:blip r:embed="rId3">
            <a:alphaModFix/>
          </a:blip>
          <a:stretch>
            <a:fillRect/>
          </a:stretch>
        </p:blipFill>
        <p:spPr>
          <a:xfrm>
            <a:off x="5396475" y="1290325"/>
            <a:ext cx="3641975" cy="27330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idx="1" type="body"/>
          </p:nvPr>
        </p:nvSpPr>
        <p:spPr>
          <a:xfrm>
            <a:off x="311700" y="757875"/>
            <a:ext cx="5145300" cy="419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000">
                <a:solidFill>
                  <a:srgbClr val="FFA657"/>
                </a:solidFill>
                <a:highlight>
                  <a:srgbClr val="0D1117"/>
                </a:highlight>
                <a:latin typeface="Courier New"/>
                <a:ea typeface="Courier New"/>
                <a:cs typeface="Courier New"/>
                <a:sym typeface="Courier New"/>
              </a:rPr>
              <a:t>sns</a:t>
            </a:r>
            <a:r>
              <a:rPr lang="en-GB" sz="1000">
                <a:solidFill>
                  <a:srgbClr val="E6EDF3"/>
                </a:solidFill>
                <a:highlight>
                  <a:srgbClr val="0D1117"/>
                </a:highlight>
                <a:latin typeface="Courier New"/>
                <a:ea typeface="Courier New"/>
                <a:cs typeface="Courier New"/>
                <a:sym typeface="Courier New"/>
              </a:rPr>
              <a:t>.</a:t>
            </a:r>
            <a:r>
              <a:rPr lang="en-GB" sz="1000">
                <a:solidFill>
                  <a:srgbClr val="D2A8FF"/>
                </a:solidFill>
                <a:highlight>
                  <a:srgbClr val="0D1117"/>
                </a:highlight>
                <a:latin typeface="Courier New"/>
                <a:ea typeface="Courier New"/>
                <a:cs typeface="Courier New"/>
                <a:sym typeface="Courier New"/>
              </a:rPr>
              <a:t>scatterplot</a:t>
            </a:r>
            <a:r>
              <a:rPr lang="en-GB" sz="1000">
                <a:solidFill>
                  <a:srgbClr val="E6EDF3"/>
                </a:solidFill>
                <a:highlight>
                  <a:srgbClr val="0D1117"/>
                </a:highlight>
                <a:latin typeface="Courier New"/>
                <a:ea typeface="Courier New"/>
                <a:cs typeface="Courier New"/>
                <a:sym typeface="Courier New"/>
              </a:rPr>
              <a:t>(</a:t>
            </a:r>
            <a:r>
              <a:rPr lang="en-GB" sz="1000">
                <a:solidFill>
                  <a:srgbClr val="FFA657"/>
                </a:solidFill>
                <a:highlight>
                  <a:srgbClr val="0D1117"/>
                </a:highlight>
                <a:latin typeface="Courier New"/>
                <a:ea typeface="Courier New"/>
                <a:cs typeface="Courier New"/>
                <a:sym typeface="Courier New"/>
              </a:rPr>
              <a:t>x</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 stud_df[</a:t>
            </a:r>
            <a:r>
              <a:rPr lang="en-GB" sz="1000">
                <a:solidFill>
                  <a:srgbClr val="A5D6FF"/>
                </a:solidFill>
                <a:highlight>
                  <a:srgbClr val="0D1117"/>
                </a:highlight>
                <a:latin typeface="Courier New"/>
                <a:ea typeface="Courier New"/>
                <a:cs typeface="Courier New"/>
                <a:sym typeface="Courier New"/>
              </a:rPr>
              <a:t>"Study_Hours_Per_Day"</a:t>
            </a:r>
            <a:r>
              <a:rPr lang="en-GB" sz="1000">
                <a:solidFill>
                  <a:srgbClr val="E6EDF3"/>
                </a:solidFill>
                <a:highlight>
                  <a:srgbClr val="0D1117"/>
                </a:highlight>
                <a:latin typeface="Courier New"/>
                <a:ea typeface="Courier New"/>
                <a:cs typeface="Courier New"/>
                <a:sym typeface="Courier New"/>
              </a:rPr>
              <a:t>],</a:t>
            </a:r>
            <a:r>
              <a:rPr lang="en-GB" sz="1000">
                <a:solidFill>
                  <a:srgbClr val="FFA657"/>
                </a:solidFill>
                <a:highlight>
                  <a:srgbClr val="0D1117"/>
                </a:highlight>
                <a:latin typeface="Courier New"/>
                <a:ea typeface="Courier New"/>
                <a:cs typeface="Courier New"/>
                <a:sym typeface="Courier New"/>
              </a:rPr>
              <a:t>y</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 stud_df[</a:t>
            </a:r>
            <a:r>
              <a:rPr lang="en-GB" sz="1000">
                <a:solidFill>
                  <a:srgbClr val="A5D6FF"/>
                </a:solidFill>
                <a:highlight>
                  <a:srgbClr val="0D1117"/>
                </a:highlight>
                <a:latin typeface="Courier New"/>
                <a:ea typeface="Courier New"/>
                <a:cs typeface="Courier New"/>
                <a:sym typeface="Courier New"/>
              </a:rPr>
              <a:t>"GPA"</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hue</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stud_df[</a:t>
            </a:r>
            <a:r>
              <a:rPr lang="en-GB" sz="1000">
                <a:solidFill>
                  <a:srgbClr val="A5D6FF"/>
                </a:solidFill>
                <a:highlight>
                  <a:srgbClr val="0D1117"/>
                </a:highlight>
                <a:latin typeface="Courier New"/>
                <a:ea typeface="Courier New"/>
                <a:cs typeface="Courier New"/>
                <a:sym typeface="Courier New"/>
              </a:rPr>
              <a:t>"Stress_Level"</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E6EDF3"/>
              </a:solidFill>
              <a:highlight>
                <a:srgbClr val="0D111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900">
                <a:solidFill>
                  <a:srgbClr val="000000"/>
                </a:solidFill>
                <a:latin typeface="Arial"/>
                <a:ea typeface="Arial"/>
                <a:cs typeface="Arial"/>
                <a:sym typeface="Arial"/>
              </a:rPr>
              <a:t>This is a scatter plot showing the relationship between </a:t>
            </a:r>
            <a:r>
              <a:rPr b="1" lang="en-GB" sz="900">
                <a:solidFill>
                  <a:srgbClr val="000000"/>
                </a:solidFill>
                <a:latin typeface="Arial"/>
                <a:ea typeface="Arial"/>
                <a:cs typeface="Arial"/>
                <a:sym typeface="Arial"/>
              </a:rPr>
              <a:t>Study Hours Per Day</a:t>
            </a:r>
            <a:r>
              <a:rPr lang="en-GB" sz="900">
                <a:solidFill>
                  <a:srgbClr val="000000"/>
                </a:solidFill>
                <a:latin typeface="Arial"/>
                <a:ea typeface="Arial"/>
                <a:cs typeface="Arial"/>
                <a:sym typeface="Arial"/>
              </a:rPr>
              <a:t> (on the x-axis) and </a:t>
            </a:r>
            <a:r>
              <a:rPr b="1" lang="en-GB" sz="900">
                <a:solidFill>
                  <a:srgbClr val="000000"/>
                </a:solidFill>
                <a:latin typeface="Arial"/>
                <a:ea typeface="Arial"/>
                <a:cs typeface="Arial"/>
                <a:sym typeface="Arial"/>
              </a:rPr>
              <a:t>GPA</a:t>
            </a:r>
            <a:r>
              <a:rPr lang="en-GB" sz="900">
                <a:solidFill>
                  <a:srgbClr val="000000"/>
                </a:solidFill>
                <a:latin typeface="Arial"/>
                <a:ea typeface="Arial"/>
                <a:cs typeface="Arial"/>
                <a:sym typeface="Arial"/>
              </a:rPr>
              <a:t> (on the y-axis), with points color-coded based on </a:t>
            </a:r>
            <a:r>
              <a:rPr b="1" lang="en-GB" sz="900">
                <a:solidFill>
                  <a:srgbClr val="000000"/>
                </a:solidFill>
                <a:latin typeface="Arial"/>
                <a:ea typeface="Arial"/>
                <a:cs typeface="Arial"/>
                <a:sym typeface="Arial"/>
              </a:rPr>
              <a:t>Stress Level</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GB" sz="900">
                <a:solidFill>
                  <a:srgbClr val="000000"/>
                </a:solidFill>
                <a:latin typeface="Arial"/>
                <a:ea typeface="Arial"/>
                <a:cs typeface="Arial"/>
                <a:sym typeface="Arial"/>
              </a:rPr>
              <a:t>Key Observations:</a:t>
            </a:r>
            <a:endParaRPr b="1" sz="9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GB" sz="900">
                <a:solidFill>
                  <a:srgbClr val="000000"/>
                </a:solidFill>
                <a:latin typeface="Arial"/>
                <a:ea typeface="Arial"/>
                <a:cs typeface="Arial"/>
                <a:sym typeface="Arial"/>
              </a:rPr>
              <a:t>X-Axis</a:t>
            </a:r>
            <a:r>
              <a:rPr lang="en-GB" sz="900">
                <a:solidFill>
                  <a:srgbClr val="000000"/>
                </a:solidFill>
                <a:latin typeface="Arial"/>
                <a:ea typeface="Arial"/>
                <a:cs typeface="Arial"/>
                <a:sym typeface="Arial"/>
              </a:rPr>
              <a:t>: Represents the number of hours spent studying per day.</a:t>
            </a:r>
            <a:endParaRPr sz="9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GB" sz="900">
                <a:solidFill>
                  <a:srgbClr val="000000"/>
                </a:solidFill>
                <a:latin typeface="Arial"/>
                <a:ea typeface="Arial"/>
                <a:cs typeface="Arial"/>
                <a:sym typeface="Arial"/>
              </a:rPr>
              <a:t>Y-Axis</a:t>
            </a:r>
            <a:r>
              <a:rPr lang="en-GB" sz="900">
                <a:solidFill>
                  <a:srgbClr val="000000"/>
                </a:solidFill>
                <a:latin typeface="Arial"/>
                <a:ea typeface="Arial"/>
                <a:cs typeface="Arial"/>
                <a:sym typeface="Arial"/>
              </a:rPr>
              <a:t>: Represents the GPA (Grade Point Average), ranging from approximately 2.25 to 4.0.</a:t>
            </a:r>
            <a:endParaRPr sz="9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GB" sz="900">
                <a:solidFill>
                  <a:srgbClr val="000000"/>
                </a:solidFill>
                <a:latin typeface="Arial"/>
                <a:ea typeface="Arial"/>
                <a:cs typeface="Arial"/>
                <a:sym typeface="Arial"/>
              </a:rPr>
              <a:t>Insights:</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GB" sz="900">
                <a:solidFill>
                  <a:srgbClr val="000000"/>
                </a:solidFill>
                <a:latin typeface="Arial"/>
                <a:ea typeface="Arial"/>
                <a:cs typeface="Arial"/>
                <a:sym typeface="Arial"/>
              </a:rPr>
              <a:t>Low stress levels</a:t>
            </a:r>
            <a:r>
              <a:rPr lang="en-GB" sz="900">
                <a:solidFill>
                  <a:srgbClr val="000000"/>
                </a:solidFill>
                <a:latin typeface="Arial"/>
                <a:ea typeface="Arial"/>
                <a:cs typeface="Arial"/>
                <a:sym typeface="Arial"/>
              </a:rPr>
              <a:t> are more common with shorter study durations and tend to correlate with lower GPAs.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Moderate stress levels</a:t>
            </a:r>
            <a:r>
              <a:rPr lang="en-GB" sz="900">
                <a:solidFill>
                  <a:srgbClr val="000000"/>
                </a:solidFill>
                <a:latin typeface="Arial"/>
                <a:ea typeface="Arial"/>
                <a:cs typeface="Arial"/>
                <a:sym typeface="Arial"/>
              </a:rPr>
              <a:t> are distributed in a mid-range of study hours and GPA values, indicating a balance.</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High stress levels</a:t>
            </a:r>
            <a:r>
              <a:rPr lang="en-GB" sz="900">
                <a:solidFill>
                  <a:srgbClr val="000000"/>
                </a:solidFill>
                <a:latin typeface="Arial"/>
                <a:ea typeface="Arial"/>
                <a:cs typeface="Arial"/>
                <a:sym typeface="Arial"/>
              </a:rPr>
              <a:t> align with increased study hours, often corresponding to higher GPAs, although some high-stress individuals also experience lower GPA outcomes.</a:t>
            </a:r>
            <a:endParaRPr sz="900">
              <a:solidFill>
                <a:srgbClr val="000000"/>
              </a:solidFill>
              <a:latin typeface="Arial"/>
              <a:ea typeface="Arial"/>
              <a:cs typeface="Arial"/>
              <a:sym typeface="Arial"/>
            </a:endParaRPr>
          </a:p>
          <a:p>
            <a:pPr indent="0" lvl="0" marL="0" rtl="0" algn="l">
              <a:spcBef>
                <a:spcPts val="1200"/>
              </a:spcBef>
              <a:spcAft>
                <a:spcPts val="0"/>
              </a:spcAft>
              <a:buNone/>
            </a:pPr>
            <a:r>
              <a:rPr lang="en-GB" sz="900">
                <a:solidFill>
                  <a:srgbClr val="000000"/>
                </a:solidFill>
                <a:latin typeface="Arial"/>
                <a:ea typeface="Arial"/>
                <a:cs typeface="Arial"/>
                <a:sym typeface="Arial"/>
              </a:rPr>
              <a:t>This plot highlights a potential trade-off between stress, study time, and academic performance. It suggests that while high stress and long study hours may lead to high GPAs for some, they can also result in inconsistent outcomes for others.</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sz="900"/>
          </a:p>
        </p:txBody>
      </p:sp>
      <p:sp>
        <p:nvSpPr>
          <p:cNvPr id="250" name="Google Shape;250;p43"/>
          <p:cNvSpPr txBox="1"/>
          <p:nvPr>
            <p:ph type="title"/>
          </p:nvPr>
        </p:nvSpPr>
        <p:spPr>
          <a:xfrm>
            <a:off x="311700" y="18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STUDY HOURS VS GPA</a:t>
            </a:r>
            <a:endParaRPr b="1">
              <a:latin typeface="EB Garamond"/>
              <a:ea typeface="EB Garamond"/>
              <a:cs typeface="EB Garamond"/>
              <a:sym typeface="EB Garamond"/>
            </a:endParaRPr>
          </a:p>
        </p:txBody>
      </p:sp>
      <p:pic>
        <p:nvPicPr>
          <p:cNvPr id="251" name="Google Shape;251;p43"/>
          <p:cNvPicPr preferRelativeResize="0"/>
          <p:nvPr/>
        </p:nvPicPr>
        <p:blipFill>
          <a:blip r:embed="rId3">
            <a:alphaModFix/>
          </a:blip>
          <a:stretch>
            <a:fillRect/>
          </a:stretch>
        </p:blipFill>
        <p:spPr>
          <a:xfrm>
            <a:off x="5669940" y="1342212"/>
            <a:ext cx="3276860" cy="2459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idx="1" type="body"/>
          </p:nvPr>
        </p:nvSpPr>
        <p:spPr>
          <a:xfrm>
            <a:off x="311700" y="572700"/>
            <a:ext cx="4742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900">
                <a:solidFill>
                  <a:srgbClr val="000000"/>
                </a:solidFill>
                <a:latin typeface="Arial"/>
                <a:ea typeface="Arial"/>
                <a:cs typeface="Arial"/>
                <a:sym typeface="Arial"/>
              </a:rPr>
              <a:t>The image shows a box plot that compares extracurricular hours per day across three categories of stress levels: </a:t>
            </a:r>
            <a:r>
              <a:rPr b="1" lang="en-GB" sz="900">
                <a:solidFill>
                  <a:srgbClr val="000000"/>
                </a:solidFill>
                <a:latin typeface="Arial"/>
                <a:ea typeface="Arial"/>
                <a:cs typeface="Arial"/>
                <a:sym typeface="Arial"/>
              </a:rPr>
              <a:t>Moderate</a:t>
            </a:r>
            <a:r>
              <a:rPr lang="en-GB" sz="900">
                <a:solidFill>
                  <a:srgbClr val="000000"/>
                </a:solidFill>
                <a:latin typeface="Arial"/>
                <a:ea typeface="Arial"/>
                <a:cs typeface="Arial"/>
                <a:sym typeface="Arial"/>
              </a:rPr>
              <a:t>, </a:t>
            </a:r>
            <a:r>
              <a:rPr b="1" lang="en-GB" sz="900">
                <a:solidFill>
                  <a:srgbClr val="000000"/>
                </a:solidFill>
                <a:latin typeface="Arial"/>
                <a:ea typeface="Arial"/>
                <a:cs typeface="Arial"/>
                <a:sym typeface="Arial"/>
              </a:rPr>
              <a:t>Low</a:t>
            </a:r>
            <a:r>
              <a:rPr lang="en-GB" sz="900">
                <a:solidFill>
                  <a:srgbClr val="000000"/>
                </a:solidFill>
                <a:latin typeface="Arial"/>
                <a:ea typeface="Arial"/>
                <a:cs typeface="Arial"/>
                <a:sym typeface="Arial"/>
              </a:rPr>
              <a:t>, and </a:t>
            </a:r>
            <a:r>
              <a:rPr b="1" lang="en-GB" sz="900">
                <a:solidFill>
                  <a:srgbClr val="000000"/>
                </a:solidFill>
                <a:latin typeface="Arial"/>
                <a:ea typeface="Arial"/>
                <a:cs typeface="Arial"/>
                <a:sym typeface="Arial"/>
              </a:rPr>
              <a:t>High</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Axes:</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Y-axis:</a:t>
            </a:r>
            <a:r>
              <a:rPr lang="en-GB" sz="900">
                <a:solidFill>
                  <a:srgbClr val="000000"/>
                </a:solidFill>
                <a:latin typeface="Arial"/>
                <a:ea typeface="Arial"/>
                <a:cs typeface="Arial"/>
                <a:sym typeface="Arial"/>
              </a:rPr>
              <a:t> Represents the number of extracurricular hours per day (ranging from 0 to 4).</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X-axis:</a:t>
            </a:r>
            <a:r>
              <a:rPr lang="en-GB" sz="900">
                <a:solidFill>
                  <a:srgbClr val="000000"/>
                </a:solidFill>
                <a:latin typeface="Arial"/>
                <a:ea typeface="Arial"/>
                <a:cs typeface="Arial"/>
                <a:sym typeface="Arial"/>
              </a:rPr>
              <a:t> Represents stress levels categorized as Moderate, Low, and High.</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Box Plot Elements:</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Boxes:</a:t>
            </a:r>
            <a:r>
              <a:rPr lang="en-GB" sz="900">
                <a:solidFill>
                  <a:srgbClr val="000000"/>
                </a:solidFill>
                <a:latin typeface="Arial"/>
                <a:ea typeface="Arial"/>
                <a:cs typeface="Arial"/>
                <a:sym typeface="Arial"/>
              </a:rPr>
              <a:t> Represent the interquartile range (IQR), which is the range between the 25th percentile (bottom of the box) and the 75th percentile (top of the box).</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Horizontal Line inside the Box:</a:t>
            </a:r>
            <a:r>
              <a:rPr lang="en-GB" sz="900">
                <a:solidFill>
                  <a:srgbClr val="000000"/>
                </a:solidFill>
                <a:latin typeface="Arial"/>
                <a:ea typeface="Arial"/>
                <a:cs typeface="Arial"/>
                <a:sym typeface="Arial"/>
              </a:rPr>
              <a:t> Indicates the median (50th percentile) value of extracurricular hours.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Whiskers:</a:t>
            </a:r>
            <a:r>
              <a:rPr lang="en-GB" sz="900">
                <a:solidFill>
                  <a:srgbClr val="000000"/>
                </a:solidFill>
                <a:latin typeface="Arial"/>
                <a:ea typeface="Arial"/>
                <a:cs typeface="Arial"/>
                <a:sym typeface="Arial"/>
              </a:rPr>
              <a:t> Extend to show the minimum and maximum values within 1.5 times the IQR.</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Observations:</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Moderate Stress:</a:t>
            </a:r>
            <a:endParaRPr b="1"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Median extracurricular hours are about 2.</a:t>
            </a:r>
            <a:endParaRPr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Most values range between 1.5 and 3.</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Low Stress:</a:t>
            </a:r>
            <a:endParaRPr b="1"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Median extracurricular hours are slightly higher than Moderate, around 2.5.</a:t>
            </a:r>
            <a:endParaRPr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Hours range widely between 0 and about 4.</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High Stress:</a:t>
            </a:r>
            <a:endParaRPr b="1"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Median is similar to Moderate, around 2.</a:t>
            </a:r>
            <a:endParaRPr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The IQR (spread) is also comparable to Moderate stress levels</a:t>
            </a:r>
            <a:endParaRPr sz="900"/>
          </a:p>
        </p:txBody>
      </p:sp>
      <p:sp>
        <p:nvSpPr>
          <p:cNvPr id="257" name="Google Shape;257;p4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220">
                <a:latin typeface="EB Garamond"/>
                <a:ea typeface="EB Garamond"/>
                <a:cs typeface="EB Garamond"/>
                <a:sym typeface="EB Garamond"/>
              </a:rPr>
              <a:t>BOX PLOT - EXTRACURRICULAR HOURS VS STRESS LEVELS</a:t>
            </a:r>
            <a:endParaRPr b="1" sz="2220">
              <a:latin typeface="EB Garamond"/>
              <a:ea typeface="EB Garamond"/>
              <a:cs typeface="EB Garamond"/>
              <a:sym typeface="EB Garamond"/>
            </a:endParaRPr>
          </a:p>
        </p:txBody>
      </p:sp>
      <p:pic>
        <p:nvPicPr>
          <p:cNvPr id="258" name="Google Shape;258;p44"/>
          <p:cNvPicPr preferRelativeResize="0"/>
          <p:nvPr/>
        </p:nvPicPr>
        <p:blipFill>
          <a:blip r:embed="rId3">
            <a:alphaModFix/>
          </a:blip>
          <a:stretch>
            <a:fillRect/>
          </a:stretch>
        </p:blipFill>
        <p:spPr>
          <a:xfrm>
            <a:off x="5147175" y="1272425"/>
            <a:ext cx="3774299" cy="3028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idx="1" type="body"/>
          </p:nvPr>
        </p:nvSpPr>
        <p:spPr>
          <a:xfrm>
            <a:off x="284800" y="292225"/>
            <a:ext cx="4894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000">
                <a:solidFill>
                  <a:srgbClr val="FFA657"/>
                </a:solidFill>
                <a:highlight>
                  <a:srgbClr val="0D1117"/>
                </a:highlight>
                <a:latin typeface="Courier New"/>
                <a:ea typeface="Courier New"/>
                <a:cs typeface="Courier New"/>
                <a:sym typeface="Courier New"/>
              </a:rPr>
              <a:t>sns</a:t>
            </a:r>
            <a:r>
              <a:rPr lang="en-GB" sz="1000">
                <a:solidFill>
                  <a:srgbClr val="E6EDF3"/>
                </a:solidFill>
                <a:highlight>
                  <a:srgbClr val="0D1117"/>
                </a:highlight>
                <a:latin typeface="Courier New"/>
                <a:ea typeface="Courier New"/>
                <a:cs typeface="Courier New"/>
                <a:sym typeface="Courier New"/>
              </a:rPr>
              <a:t>.</a:t>
            </a:r>
            <a:r>
              <a:rPr lang="en-GB" sz="1000">
                <a:solidFill>
                  <a:srgbClr val="D2A8FF"/>
                </a:solidFill>
                <a:highlight>
                  <a:srgbClr val="0D1117"/>
                </a:highlight>
                <a:latin typeface="Courier New"/>
                <a:ea typeface="Courier New"/>
                <a:cs typeface="Courier New"/>
                <a:sym typeface="Courier New"/>
              </a:rPr>
              <a:t>scatterplot</a:t>
            </a:r>
            <a:r>
              <a:rPr lang="en-GB" sz="1000">
                <a:solidFill>
                  <a:srgbClr val="E6EDF3"/>
                </a:solidFill>
                <a:highlight>
                  <a:srgbClr val="0D1117"/>
                </a:highlight>
                <a:latin typeface="Courier New"/>
                <a:ea typeface="Courier New"/>
                <a:cs typeface="Courier New"/>
                <a:sym typeface="Courier New"/>
              </a:rPr>
              <a:t>(</a:t>
            </a:r>
            <a:r>
              <a:rPr lang="en-GB" sz="1000">
                <a:solidFill>
                  <a:srgbClr val="FFA657"/>
                </a:solidFill>
                <a:highlight>
                  <a:srgbClr val="0D1117"/>
                </a:highlight>
                <a:latin typeface="Courier New"/>
                <a:ea typeface="Courier New"/>
                <a:cs typeface="Courier New"/>
                <a:sym typeface="Courier New"/>
              </a:rPr>
              <a:t>x</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 stud_df[</a:t>
            </a:r>
            <a:r>
              <a:rPr lang="en-GB" sz="1000">
                <a:solidFill>
                  <a:srgbClr val="A5D6FF"/>
                </a:solidFill>
                <a:highlight>
                  <a:srgbClr val="0D1117"/>
                </a:highlight>
                <a:latin typeface="Courier New"/>
                <a:ea typeface="Courier New"/>
                <a:cs typeface="Courier New"/>
                <a:sym typeface="Courier New"/>
              </a:rPr>
              <a:t>"Sleep_Hours_Per_Day"</a:t>
            </a:r>
            <a:r>
              <a:rPr lang="en-GB" sz="1000">
                <a:solidFill>
                  <a:srgbClr val="E6EDF3"/>
                </a:solidFill>
                <a:highlight>
                  <a:srgbClr val="0D1117"/>
                </a:highlight>
                <a:latin typeface="Courier New"/>
                <a:ea typeface="Courier New"/>
                <a:cs typeface="Courier New"/>
                <a:sym typeface="Courier New"/>
              </a:rPr>
              <a:t>],</a:t>
            </a:r>
            <a:r>
              <a:rPr lang="en-GB" sz="1000">
                <a:solidFill>
                  <a:srgbClr val="FFA657"/>
                </a:solidFill>
                <a:highlight>
                  <a:srgbClr val="0D1117"/>
                </a:highlight>
                <a:latin typeface="Courier New"/>
                <a:ea typeface="Courier New"/>
                <a:cs typeface="Courier New"/>
                <a:sym typeface="Courier New"/>
              </a:rPr>
              <a:t>y</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 stud_df[</a:t>
            </a:r>
            <a:r>
              <a:rPr lang="en-GB" sz="1000">
                <a:solidFill>
                  <a:srgbClr val="A5D6FF"/>
                </a:solidFill>
                <a:highlight>
                  <a:srgbClr val="0D1117"/>
                </a:highlight>
                <a:latin typeface="Courier New"/>
                <a:ea typeface="Courier New"/>
                <a:cs typeface="Courier New"/>
                <a:sym typeface="Courier New"/>
              </a:rPr>
              <a:t>"GPA"</a:t>
            </a:r>
            <a:r>
              <a:rPr lang="en-GB" sz="1000">
                <a:solidFill>
                  <a:srgbClr val="E6EDF3"/>
                </a:solidFill>
                <a:highlight>
                  <a:srgbClr val="0D1117"/>
                </a:highlight>
                <a:latin typeface="Courier New"/>
                <a:ea typeface="Courier New"/>
                <a:cs typeface="Courier New"/>
                <a:sym typeface="Courier New"/>
              </a:rPr>
              <a:t>] ,</a:t>
            </a:r>
            <a:r>
              <a:rPr lang="en-GB" sz="1000">
                <a:solidFill>
                  <a:srgbClr val="FFA657"/>
                </a:solidFill>
                <a:highlight>
                  <a:srgbClr val="0D1117"/>
                </a:highlight>
                <a:latin typeface="Courier New"/>
                <a:ea typeface="Courier New"/>
                <a:cs typeface="Courier New"/>
                <a:sym typeface="Courier New"/>
              </a:rPr>
              <a:t>hue</a:t>
            </a:r>
            <a:r>
              <a:rPr lang="en-GB" sz="1000">
                <a:solidFill>
                  <a:srgbClr val="E6EDF3"/>
                </a:solidFill>
                <a:highlight>
                  <a:srgbClr val="0D1117"/>
                </a:highlight>
                <a:latin typeface="Courier New"/>
                <a:ea typeface="Courier New"/>
                <a:cs typeface="Courier New"/>
                <a:sym typeface="Courier New"/>
              </a:rPr>
              <a:t> </a:t>
            </a:r>
            <a:r>
              <a:rPr lang="en-GB" sz="1000">
                <a:solidFill>
                  <a:srgbClr val="FF7B72"/>
                </a:solidFill>
                <a:highlight>
                  <a:srgbClr val="0D1117"/>
                </a:highlight>
                <a:latin typeface="Courier New"/>
                <a:ea typeface="Courier New"/>
                <a:cs typeface="Courier New"/>
                <a:sym typeface="Courier New"/>
              </a:rPr>
              <a:t>=</a:t>
            </a:r>
            <a:r>
              <a:rPr lang="en-GB" sz="1000">
                <a:solidFill>
                  <a:srgbClr val="E6EDF3"/>
                </a:solidFill>
                <a:highlight>
                  <a:srgbClr val="0D1117"/>
                </a:highlight>
                <a:latin typeface="Courier New"/>
                <a:ea typeface="Courier New"/>
                <a:cs typeface="Courier New"/>
                <a:sym typeface="Courier New"/>
              </a:rPr>
              <a:t>stud_df[</a:t>
            </a:r>
            <a:r>
              <a:rPr lang="en-GB" sz="1000">
                <a:solidFill>
                  <a:srgbClr val="A5D6FF"/>
                </a:solidFill>
                <a:highlight>
                  <a:srgbClr val="0D1117"/>
                </a:highlight>
                <a:latin typeface="Courier New"/>
                <a:ea typeface="Courier New"/>
                <a:cs typeface="Courier New"/>
                <a:sym typeface="Courier New"/>
              </a:rPr>
              <a:t>"Stress_Level"</a:t>
            </a:r>
            <a:r>
              <a:rPr lang="en-GB" sz="1000">
                <a:solidFill>
                  <a:srgbClr val="E6EDF3"/>
                </a:solidFill>
                <a:highlight>
                  <a:srgbClr val="0D1117"/>
                </a:highlight>
                <a:latin typeface="Courier New"/>
                <a:ea typeface="Courier New"/>
                <a:cs typeface="Courier New"/>
                <a:sym typeface="Courier New"/>
              </a:rPr>
              <a:t>])</a:t>
            </a:r>
            <a:endParaRPr sz="1000">
              <a:solidFill>
                <a:srgbClr val="E6EDF3"/>
              </a:solidFill>
              <a:highlight>
                <a:srgbClr val="0D1117"/>
              </a:highlight>
              <a:latin typeface="Courier New"/>
              <a:ea typeface="Courier New"/>
              <a:cs typeface="Courier New"/>
              <a:sym typeface="Courier New"/>
            </a:endParaRPr>
          </a:p>
          <a:p>
            <a:pPr indent="0" lvl="0" marL="0" rtl="0" algn="l">
              <a:spcBef>
                <a:spcPts val="1200"/>
              </a:spcBef>
              <a:spcAft>
                <a:spcPts val="0"/>
              </a:spcAft>
              <a:buNone/>
            </a:pPr>
            <a:r>
              <a:rPr lang="en-GB" sz="900">
                <a:solidFill>
                  <a:srgbClr val="000000"/>
                </a:solidFill>
                <a:latin typeface="Arial"/>
                <a:ea typeface="Arial"/>
                <a:cs typeface="Arial"/>
                <a:sym typeface="Arial"/>
              </a:rPr>
              <a:t>This image is a scatter plot that shows the relationship between </a:t>
            </a:r>
            <a:r>
              <a:rPr b="1" lang="en-GB" sz="900">
                <a:solidFill>
                  <a:srgbClr val="000000"/>
                </a:solidFill>
                <a:latin typeface="Arial"/>
                <a:ea typeface="Arial"/>
                <a:cs typeface="Arial"/>
                <a:sym typeface="Arial"/>
              </a:rPr>
              <a:t>sleep hours per day</a:t>
            </a:r>
            <a:r>
              <a:rPr lang="en-GB" sz="900">
                <a:solidFill>
                  <a:srgbClr val="000000"/>
                </a:solidFill>
                <a:latin typeface="Arial"/>
                <a:ea typeface="Arial"/>
                <a:cs typeface="Arial"/>
                <a:sym typeface="Arial"/>
              </a:rPr>
              <a:t> and </a:t>
            </a:r>
            <a:r>
              <a:rPr b="1" lang="en-GB" sz="900">
                <a:solidFill>
                  <a:srgbClr val="000000"/>
                </a:solidFill>
                <a:latin typeface="Arial"/>
                <a:ea typeface="Arial"/>
                <a:cs typeface="Arial"/>
                <a:sym typeface="Arial"/>
              </a:rPr>
              <a:t>GPA</a:t>
            </a:r>
            <a:r>
              <a:rPr lang="en-GB" sz="900">
                <a:solidFill>
                  <a:srgbClr val="000000"/>
                </a:solidFill>
                <a:latin typeface="Arial"/>
                <a:ea typeface="Arial"/>
                <a:cs typeface="Arial"/>
                <a:sym typeface="Arial"/>
              </a:rPr>
              <a:t>, with points color-coded by stress levels. </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Axes:</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X-axis:</a:t>
            </a:r>
            <a:r>
              <a:rPr lang="en-GB" sz="900">
                <a:solidFill>
                  <a:srgbClr val="000000"/>
                </a:solidFill>
                <a:latin typeface="Arial"/>
                <a:ea typeface="Arial"/>
                <a:cs typeface="Arial"/>
                <a:sym typeface="Arial"/>
              </a:rPr>
              <a:t> Represents </a:t>
            </a:r>
            <a:r>
              <a:rPr b="1" lang="en-GB" sz="900">
                <a:solidFill>
                  <a:srgbClr val="000000"/>
                </a:solidFill>
                <a:latin typeface="Arial"/>
                <a:ea typeface="Arial"/>
                <a:cs typeface="Arial"/>
                <a:sym typeface="Arial"/>
              </a:rPr>
              <a:t>Sleep Hours Per Day</a:t>
            </a:r>
            <a:r>
              <a:rPr lang="en-GB" sz="900">
                <a:solidFill>
                  <a:srgbClr val="000000"/>
                </a:solidFill>
                <a:latin typeface="Arial"/>
                <a:ea typeface="Arial"/>
                <a:cs typeface="Arial"/>
                <a:sym typeface="Arial"/>
              </a:rPr>
              <a:t>, ranging from approximately 5 to 10 hours.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Y-axis:</a:t>
            </a:r>
            <a:r>
              <a:rPr lang="en-GB" sz="900">
                <a:solidFill>
                  <a:srgbClr val="000000"/>
                </a:solidFill>
                <a:latin typeface="Arial"/>
                <a:ea typeface="Arial"/>
                <a:cs typeface="Arial"/>
                <a:sym typeface="Arial"/>
              </a:rPr>
              <a:t> Represents </a:t>
            </a:r>
            <a:r>
              <a:rPr b="1" lang="en-GB" sz="900">
                <a:solidFill>
                  <a:srgbClr val="000000"/>
                </a:solidFill>
                <a:latin typeface="Arial"/>
                <a:ea typeface="Arial"/>
                <a:cs typeface="Arial"/>
                <a:sym typeface="Arial"/>
              </a:rPr>
              <a:t>GPA</a:t>
            </a:r>
            <a:r>
              <a:rPr lang="en-GB" sz="900">
                <a:solidFill>
                  <a:srgbClr val="000000"/>
                </a:solidFill>
                <a:latin typeface="Arial"/>
                <a:ea typeface="Arial"/>
                <a:cs typeface="Arial"/>
                <a:sym typeface="Arial"/>
              </a:rPr>
              <a:t>, ranging from about 2.25 to 4.0.</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Legend and Color Coding:</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Moderate Stress Level</a:t>
            </a:r>
            <a:r>
              <a:rPr lang="en-GB" sz="900">
                <a:solidFill>
                  <a:srgbClr val="000000"/>
                </a:solidFill>
                <a:latin typeface="Arial"/>
                <a:ea typeface="Arial"/>
                <a:cs typeface="Arial"/>
                <a:sym typeface="Arial"/>
              </a:rPr>
              <a:t>: Blue dots.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Low Stress Level</a:t>
            </a:r>
            <a:r>
              <a:rPr lang="en-GB" sz="900">
                <a:solidFill>
                  <a:srgbClr val="000000"/>
                </a:solidFill>
                <a:latin typeface="Arial"/>
                <a:ea typeface="Arial"/>
                <a:cs typeface="Arial"/>
                <a:sym typeface="Arial"/>
              </a:rPr>
              <a:t>: Green dots.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High Stress Level</a:t>
            </a:r>
            <a:r>
              <a:rPr lang="en-GB" sz="900">
                <a:solidFill>
                  <a:srgbClr val="000000"/>
                </a:solidFill>
                <a:latin typeface="Arial"/>
                <a:ea typeface="Arial"/>
                <a:cs typeface="Arial"/>
                <a:sym typeface="Arial"/>
              </a:rPr>
              <a:t>: Orange dots.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Pattern of Data Points:</a:t>
            </a:r>
            <a:endParaRPr b="1"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The distribution appears dense between </a:t>
            </a:r>
            <a:r>
              <a:rPr b="1" lang="en-GB" sz="900">
                <a:solidFill>
                  <a:srgbClr val="000000"/>
                </a:solidFill>
                <a:latin typeface="Arial"/>
                <a:ea typeface="Arial"/>
                <a:cs typeface="Arial"/>
                <a:sym typeface="Arial"/>
              </a:rPr>
              <a:t>6 and 9 hours of sleep</a:t>
            </a:r>
            <a:r>
              <a:rPr lang="en-GB" sz="900">
                <a:solidFill>
                  <a:srgbClr val="000000"/>
                </a:solidFill>
                <a:latin typeface="Arial"/>
                <a:ea typeface="Arial"/>
                <a:cs typeface="Arial"/>
                <a:sym typeface="Arial"/>
              </a:rPr>
              <a:t>, with a wider spread in GPA values in this range.</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At </a:t>
            </a:r>
            <a:r>
              <a:rPr b="1" lang="en-GB" sz="900">
                <a:solidFill>
                  <a:srgbClr val="000000"/>
                </a:solidFill>
                <a:latin typeface="Arial"/>
                <a:ea typeface="Arial"/>
                <a:cs typeface="Arial"/>
                <a:sym typeface="Arial"/>
              </a:rPr>
              <a:t>lower sleep hours (5–6)</a:t>
            </a:r>
            <a:r>
              <a:rPr lang="en-GB" sz="900">
                <a:solidFill>
                  <a:srgbClr val="000000"/>
                </a:solidFill>
                <a:latin typeface="Arial"/>
                <a:ea typeface="Arial"/>
                <a:cs typeface="Arial"/>
                <a:sym typeface="Arial"/>
              </a:rPr>
              <a:t>, GPA values are generally lower and skewed toward the 2.5–3.0 range.</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As </a:t>
            </a:r>
            <a:r>
              <a:rPr b="1" lang="en-GB" sz="900">
                <a:solidFill>
                  <a:srgbClr val="000000"/>
                </a:solidFill>
                <a:latin typeface="Arial"/>
                <a:ea typeface="Arial"/>
                <a:cs typeface="Arial"/>
                <a:sym typeface="Arial"/>
              </a:rPr>
              <a:t>sleep hours increase (7–10)</a:t>
            </a:r>
            <a:r>
              <a:rPr lang="en-GB" sz="900">
                <a:solidFill>
                  <a:srgbClr val="000000"/>
                </a:solidFill>
                <a:latin typeface="Arial"/>
                <a:ea typeface="Arial"/>
                <a:cs typeface="Arial"/>
                <a:sym typeface="Arial"/>
              </a:rPr>
              <a:t>, GPA values tend to cluster higher, with many closer to the 3.5–4.0 range.</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Stress levels and GPA:</a:t>
            </a:r>
            <a:endParaRPr b="1"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High stress (orange) points are scattered more toward the lower end of GPA and sleep hours.</a:t>
            </a:r>
            <a:endParaRPr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Moderate stress (blue) points are evenly distributed across GPA values and sleep hours.</a:t>
            </a:r>
            <a:endParaRPr sz="900">
              <a:solidFill>
                <a:srgbClr val="000000"/>
              </a:solidFill>
              <a:latin typeface="Arial"/>
              <a:ea typeface="Arial"/>
              <a:cs typeface="Arial"/>
              <a:sym typeface="Arial"/>
            </a:endParaRPr>
          </a:p>
          <a:p>
            <a:pPr indent="-285750" lvl="2" marL="13716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Low stress (green) points dominate higher GPA and sleep hour ranges.</a:t>
            </a:r>
            <a:endParaRPr sz="900"/>
          </a:p>
          <a:p>
            <a:pPr indent="0" lvl="0" marL="0" rtl="0" algn="l">
              <a:spcBef>
                <a:spcPts val="1200"/>
              </a:spcBef>
              <a:spcAft>
                <a:spcPts val="1200"/>
              </a:spcAft>
              <a:buNone/>
            </a:pPr>
            <a:r>
              <a:t/>
            </a:r>
            <a:endParaRPr sz="900"/>
          </a:p>
        </p:txBody>
      </p:sp>
      <p:sp>
        <p:nvSpPr>
          <p:cNvPr id="264" name="Google Shape;264;p45"/>
          <p:cNvSpPr txBox="1"/>
          <p:nvPr>
            <p:ph type="title"/>
          </p:nvPr>
        </p:nvSpPr>
        <p:spPr>
          <a:xfrm>
            <a:off x="4523275" y="194125"/>
            <a:ext cx="441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GB">
                <a:latin typeface="EB Garamond"/>
                <a:ea typeface="EB Garamond"/>
                <a:cs typeface="EB Garamond"/>
                <a:sym typeface="EB Garamond"/>
              </a:rPr>
              <a:t>SLEEP HOURS VS GPA</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265" name="Google Shape;265;p45"/>
          <p:cNvPicPr preferRelativeResize="0"/>
          <p:nvPr/>
        </p:nvPicPr>
        <p:blipFill>
          <a:blip r:embed="rId3">
            <a:alphaModFix/>
          </a:blip>
          <a:stretch>
            <a:fillRect/>
          </a:stretch>
        </p:blipFill>
        <p:spPr>
          <a:xfrm>
            <a:off x="5178950" y="1415424"/>
            <a:ext cx="3833774" cy="2890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idx="1" type="body"/>
          </p:nvPr>
        </p:nvSpPr>
        <p:spPr>
          <a:xfrm>
            <a:off x="231050" y="376475"/>
            <a:ext cx="4500300" cy="415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rgbClr val="000000"/>
                </a:solidFill>
                <a:latin typeface="Arial"/>
                <a:ea typeface="Arial"/>
                <a:cs typeface="Arial"/>
                <a:sym typeface="Arial"/>
              </a:rPr>
              <a:t>This image displays a box plot comparing </a:t>
            </a:r>
            <a:r>
              <a:rPr b="1" lang="en-GB" sz="1000">
                <a:solidFill>
                  <a:srgbClr val="000000"/>
                </a:solidFill>
                <a:latin typeface="Arial"/>
                <a:ea typeface="Arial"/>
                <a:cs typeface="Arial"/>
                <a:sym typeface="Arial"/>
              </a:rPr>
              <a:t>physical activity hours per day</a:t>
            </a:r>
            <a:r>
              <a:rPr lang="en-GB" sz="1000">
                <a:solidFill>
                  <a:srgbClr val="000000"/>
                </a:solidFill>
                <a:latin typeface="Arial"/>
                <a:ea typeface="Arial"/>
                <a:cs typeface="Arial"/>
                <a:sym typeface="Arial"/>
              </a:rPr>
              <a:t> across three categories of stress levels: </a:t>
            </a:r>
            <a:r>
              <a:rPr b="1" lang="en-GB" sz="1000">
                <a:solidFill>
                  <a:srgbClr val="000000"/>
                </a:solidFill>
                <a:latin typeface="Arial"/>
                <a:ea typeface="Arial"/>
                <a:cs typeface="Arial"/>
                <a:sym typeface="Arial"/>
              </a:rPr>
              <a:t>Moderate</a:t>
            </a:r>
            <a:r>
              <a:rPr lang="en-GB" sz="1000">
                <a:solidFill>
                  <a:srgbClr val="000000"/>
                </a:solidFill>
                <a:latin typeface="Arial"/>
                <a:ea typeface="Arial"/>
                <a:cs typeface="Arial"/>
                <a:sym typeface="Arial"/>
              </a:rPr>
              <a:t>, </a:t>
            </a:r>
            <a:r>
              <a:rPr b="1" lang="en-GB" sz="1000">
                <a:solidFill>
                  <a:srgbClr val="000000"/>
                </a:solidFill>
                <a:latin typeface="Arial"/>
                <a:ea typeface="Arial"/>
                <a:cs typeface="Arial"/>
                <a:sym typeface="Arial"/>
              </a:rPr>
              <a:t>Low</a:t>
            </a:r>
            <a:r>
              <a:rPr lang="en-GB" sz="1000">
                <a:solidFill>
                  <a:srgbClr val="000000"/>
                </a:solidFill>
                <a:latin typeface="Arial"/>
                <a:ea typeface="Arial"/>
                <a:cs typeface="Arial"/>
                <a:sym typeface="Arial"/>
              </a:rPr>
              <a:t>, and </a:t>
            </a:r>
            <a:r>
              <a:rPr b="1" lang="en-GB" sz="1000">
                <a:solidFill>
                  <a:srgbClr val="000000"/>
                </a:solidFill>
                <a:latin typeface="Arial"/>
                <a:ea typeface="Arial"/>
                <a:cs typeface="Arial"/>
                <a:sym typeface="Arial"/>
              </a:rPr>
              <a:t>High</a:t>
            </a:r>
            <a:r>
              <a:rPr lang="en-GB"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GB" sz="1000">
                <a:solidFill>
                  <a:srgbClr val="000000"/>
                </a:solidFill>
                <a:latin typeface="Arial"/>
                <a:ea typeface="Arial"/>
                <a:cs typeface="Arial"/>
                <a:sym typeface="Arial"/>
              </a:rPr>
              <a:t>Axes: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Y-axis:</a:t>
            </a:r>
            <a:r>
              <a:rPr lang="en-GB" sz="1000">
                <a:solidFill>
                  <a:srgbClr val="000000"/>
                </a:solidFill>
                <a:latin typeface="Arial"/>
                <a:ea typeface="Arial"/>
                <a:cs typeface="Arial"/>
                <a:sym typeface="Arial"/>
              </a:rPr>
              <a:t> Represents </a:t>
            </a:r>
            <a:r>
              <a:rPr b="1" lang="en-GB" sz="1000">
                <a:solidFill>
                  <a:srgbClr val="000000"/>
                </a:solidFill>
                <a:latin typeface="Arial"/>
                <a:ea typeface="Arial"/>
                <a:cs typeface="Arial"/>
                <a:sym typeface="Arial"/>
              </a:rPr>
              <a:t>Physical Activity Hours Per Day</a:t>
            </a:r>
            <a:r>
              <a:rPr lang="en-GB" sz="1000">
                <a:solidFill>
                  <a:srgbClr val="000000"/>
                </a:solidFill>
                <a:latin typeface="Arial"/>
                <a:ea typeface="Arial"/>
                <a:cs typeface="Arial"/>
                <a:sym typeface="Arial"/>
              </a:rPr>
              <a:t>, ranging from 0 to about 12 hours.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X-axis:</a:t>
            </a:r>
            <a:r>
              <a:rPr lang="en-GB" sz="1000">
                <a:solidFill>
                  <a:srgbClr val="000000"/>
                </a:solidFill>
                <a:latin typeface="Arial"/>
                <a:ea typeface="Arial"/>
                <a:cs typeface="Arial"/>
                <a:sym typeface="Arial"/>
              </a:rPr>
              <a:t> Represents </a:t>
            </a:r>
            <a:r>
              <a:rPr b="1" lang="en-GB" sz="1000">
                <a:solidFill>
                  <a:srgbClr val="000000"/>
                </a:solidFill>
                <a:latin typeface="Arial"/>
                <a:ea typeface="Arial"/>
                <a:cs typeface="Arial"/>
                <a:sym typeface="Arial"/>
              </a:rPr>
              <a:t>Stress Level</a:t>
            </a:r>
            <a:r>
              <a:rPr lang="en-GB" sz="1000">
                <a:solidFill>
                  <a:srgbClr val="000000"/>
                </a:solidFill>
                <a:latin typeface="Arial"/>
                <a:ea typeface="Arial"/>
                <a:cs typeface="Arial"/>
                <a:sym typeface="Arial"/>
              </a:rPr>
              <a:t> (Moderate, Low, High).</a:t>
            </a:r>
            <a:endParaRPr sz="1000">
              <a:solidFill>
                <a:srgbClr val="000000"/>
              </a:solidFill>
              <a:latin typeface="Arial"/>
              <a:ea typeface="Arial"/>
              <a:cs typeface="Arial"/>
              <a:sym typeface="Arial"/>
            </a:endParaRPr>
          </a:p>
          <a:p>
            <a:pPr indent="0" lvl="0" marL="0" rtl="0" algn="l">
              <a:spcBef>
                <a:spcPts val="1400"/>
              </a:spcBef>
              <a:spcAft>
                <a:spcPts val="0"/>
              </a:spcAft>
              <a:buNone/>
            </a:pPr>
            <a:r>
              <a:rPr b="1" lang="en-GB" sz="1000">
                <a:solidFill>
                  <a:srgbClr val="000000"/>
                </a:solidFill>
                <a:latin typeface="Arial"/>
                <a:ea typeface="Arial"/>
                <a:cs typeface="Arial"/>
                <a:sym typeface="Arial"/>
              </a:rPr>
              <a:t>Box Plot Features: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AutoNum type="arabicPeriod"/>
            </a:pPr>
            <a:r>
              <a:rPr b="1" lang="en-GB" sz="1000">
                <a:solidFill>
                  <a:srgbClr val="000000"/>
                </a:solidFill>
                <a:latin typeface="Arial"/>
                <a:ea typeface="Arial"/>
                <a:cs typeface="Arial"/>
                <a:sym typeface="Arial"/>
              </a:rPr>
              <a:t>Moderate Stress (Green Box):</a:t>
            </a:r>
            <a:br>
              <a:rPr b="1" lang="en-GB" sz="1000">
                <a:solidFill>
                  <a:srgbClr val="000000"/>
                </a:solidFill>
                <a:latin typeface="Arial"/>
                <a:ea typeface="Arial"/>
                <a:cs typeface="Arial"/>
                <a:sym typeface="Arial"/>
              </a:rPr>
            </a:br>
            <a:endParaRPr b="1"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Median physical activity is approximately </a:t>
            </a:r>
            <a:r>
              <a:rPr b="1" lang="en-GB" sz="1000">
                <a:solidFill>
                  <a:srgbClr val="000000"/>
                </a:solidFill>
                <a:latin typeface="Arial"/>
                <a:ea typeface="Arial"/>
                <a:cs typeface="Arial"/>
                <a:sym typeface="Arial"/>
              </a:rPr>
              <a:t>4 hours</a:t>
            </a:r>
            <a:r>
              <a:rPr lang="en-GB" sz="1000">
                <a:solidFill>
                  <a:srgbClr val="000000"/>
                </a:solidFill>
                <a:latin typeface="Arial"/>
                <a:ea typeface="Arial"/>
                <a:cs typeface="Arial"/>
                <a:sym typeface="Arial"/>
              </a:rPr>
              <a:t> per day.</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The interquartile range (IQR) spans from about </a:t>
            </a:r>
            <a:r>
              <a:rPr b="1" lang="en-GB" sz="1000">
                <a:solidFill>
                  <a:srgbClr val="000000"/>
                </a:solidFill>
                <a:latin typeface="Arial"/>
                <a:ea typeface="Arial"/>
                <a:cs typeface="Arial"/>
                <a:sym typeface="Arial"/>
              </a:rPr>
              <a:t>2 to 6 hours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Whiskers extend from 0 to approximately 10 hours, showing a wide variability in activity levels.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AutoNum type="arabicPeriod"/>
            </a:pPr>
            <a:r>
              <a:rPr b="1" lang="en-GB" sz="1000">
                <a:solidFill>
                  <a:srgbClr val="000000"/>
                </a:solidFill>
                <a:latin typeface="Arial"/>
                <a:ea typeface="Arial"/>
                <a:cs typeface="Arial"/>
                <a:sym typeface="Arial"/>
              </a:rPr>
              <a:t>Low Stress (Orange Box):</a:t>
            </a:r>
            <a:br>
              <a:rPr b="1" lang="en-GB" sz="1000">
                <a:solidFill>
                  <a:srgbClr val="000000"/>
                </a:solidFill>
                <a:latin typeface="Arial"/>
                <a:ea typeface="Arial"/>
                <a:cs typeface="Arial"/>
                <a:sym typeface="Arial"/>
              </a:rPr>
            </a:br>
            <a:endParaRPr b="1"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Median physical activity is slightly higher, around </a:t>
            </a:r>
            <a:r>
              <a:rPr b="1" lang="en-GB" sz="1000">
                <a:solidFill>
                  <a:srgbClr val="000000"/>
                </a:solidFill>
                <a:latin typeface="Arial"/>
                <a:ea typeface="Arial"/>
                <a:cs typeface="Arial"/>
                <a:sym typeface="Arial"/>
              </a:rPr>
              <a:t>5 hours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The IQR spans from </a:t>
            </a:r>
            <a:r>
              <a:rPr b="1" lang="en-GB" sz="1000">
                <a:solidFill>
                  <a:srgbClr val="000000"/>
                </a:solidFill>
                <a:latin typeface="Arial"/>
                <a:ea typeface="Arial"/>
                <a:cs typeface="Arial"/>
                <a:sym typeface="Arial"/>
              </a:rPr>
              <a:t>3 to 8 hours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Whiskers extend to around 12 hours, indicating a few individuals with very high activity levels.</a:t>
            </a:r>
            <a:endParaRPr sz="1000"/>
          </a:p>
        </p:txBody>
      </p:sp>
      <p:sp>
        <p:nvSpPr>
          <p:cNvPr id="271" name="Google Shape;271;p46"/>
          <p:cNvSpPr txBox="1"/>
          <p:nvPr>
            <p:ph type="title"/>
          </p:nvPr>
        </p:nvSpPr>
        <p:spPr>
          <a:xfrm>
            <a:off x="4686500" y="117275"/>
            <a:ext cx="4146000" cy="1182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GB">
                <a:latin typeface="EB Garamond"/>
                <a:ea typeface="EB Garamond"/>
                <a:cs typeface="EB Garamond"/>
                <a:sym typeface="EB Garamond"/>
              </a:rPr>
              <a:t>PHYSICAL ACTIVITY VS STRESS LEVEL - </a:t>
            </a:r>
            <a:endParaRPr b="1">
              <a:latin typeface="EB Garamond"/>
              <a:ea typeface="EB Garamond"/>
              <a:cs typeface="EB Garamond"/>
              <a:sym typeface="EB Garamond"/>
            </a:endParaRPr>
          </a:p>
          <a:p>
            <a:pPr indent="0" lvl="0" marL="0" rtl="0" algn="r">
              <a:spcBef>
                <a:spcPts val="0"/>
              </a:spcBef>
              <a:spcAft>
                <a:spcPts val="0"/>
              </a:spcAft>
              <a:buNone/>
            </a:pPr>
            <a:r>
              <a:rPr b="1" lang="en-GB">
                <a:latin typeface="EB Garamond"/>
                <a:ea typeface="EB Garamond"/>
                <a:cs typeface="EB Garamond"/>
                <a:sym typeface="EB Garamond"/>
              </a:rPr>
              <a:t>BOX PLOT</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272" name="Google Shape;272;p46"/>
          <p:cNvPicPr preferRelativeResize="0"/>
          <p:nvPr/>
        </p:nvPicPr>
        <p:blipFill>
          <a:blip r:embed="rId3">
            <a:alphaModFix/>
          </a:blip>
          <a:stretch>
            <a:fillRect/>
          </a:stretch>
        </p:blipFill>
        <p:spPr>
          <a:xfrm>
            <a:off x="4870975" y="1711525"/>
            <a:ext cx="4098801" cy="2822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4686500" y="117275"/>
            <a:ext cx="4146000" cy="1182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GB">
                <a:latin typeface="EB Garamond"/>
                <a:ea typeface="EB Garamond"/>
                <a:cs typeface="EB Garamond"/>
                <a:sym typeface="EB Garamond"/>
              </a:rPr>
              <a:t>PHYSICAL ACTIVITY VS STRESS LEVEL - </a:t>
            </a:r>
            <a:endParaRPr b="1">
              <a:latin typeface="EB Garamond"/>
              <a:ea typeface="EB Garamond"/>
              <a:cs typeface="EB Garamond"/>
              <a:sym typeface="EB Garamond"/>
            </a:endParaRPr>
          </a:p>
          <a:p>
            <a:pPr indent="0" lvl="0" marL="0" rtl="0" algn="r">
              <a:spcBef>
                <a:spcPts val="0"/>
              </a:spcBef>
              <a:spcAft>
                <a:spcPts val="0"/>
              </a:spcAft>
              <a:buNone/>
            </a:pPr>
            <a:r>
              <a:rPr b="1" lang="en-GB">
                <a:latin typeface="EB Garamond"/>
                <a:ea typeface="EB Garamond"/>
                <a:cs typeface="EB Garamond"/>
                <a:sym typeface="EB Garamond"/>
              </a:rPr>
              <a:t>BOX PLOT</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278" name="Google Shape;278;p47"/>
          <p:cNvPicPr preferRelativeResize="0"/>
          <p:nvPr/>
        </p:nvPicPr>
        <p:blipFill>
          <a:blip r:embed="rId3">
            <a:alphaModFix/>
          </a:blip>
          <a:stretch>
            <a:fillRect/>
          </a:stretch>
        </p:blipFill>
        <p:spPr>
          <a:xfrm>
            <a:off x="4870975" y="1711525"/>
            <a:ext cx="4098801" cy="2822650"/>
          </a:xfrm>
          <a:prstGeom prst="rect">
            <a:avLst/>
          </a:prstGeom>
          <a:noFill/>
          <a:ln>
            <a:noFill/>
          </a:ln>
        </p:spPr>
      </p:pic>
      <p:sp>
        <p:nvSpPr>
          <p:cNvPr id="279" name="Google Shape;279;p47"/>
          <p:cNvSpPr txBox="1"/>
          <p:nvPr>
            <p:ph idx="1" type="body"/>
          </p:nvPr>
        </p:nvSpPr>
        <p:spPr>
          <a:xfrm>
            <a:off x="231050" y="376475"/>
            <a:ext cx="4500300" cy="415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High Stress (Blue Box):</a:t>
            </a:r>
            <a:endParaRPr b="1" sz="1100">
              <a:solidFill>
                <a:srgbClr val="000000"/>
              </a:solidFill>
              <a:latin typeface="Arial"/>
              <a:ea typeface="Arial"/>
              <a:cs typeface="Arial"/>
              <a:sym typeface="Arial"/>
            </a:endParaRPr>
          </a:p>
          <a:p>
            <a:pPr indent="-298450" lvl="1" marL="9144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Median physical activity is about </a:t>
            </a:r>
            <a:r>
              <a:rPr b="1" lang="en-GB" sz="1100">
                <a:solidFill>
                  <a:srgbClr val="000000"/>
                </a:solidFill>
                <a:latin typeface="Arial"/>
                <a:ea typeface="Arial"/>
                <a:cs typeface="Arial"/>
                <a:sym typeface="Arial"/>
              </a:rPr>
              <a:t>3 hours</a:t>
            </a:r>
            <a:r>
              <a:rPr lang="en-GB" sz="1100">
                <a:solidFill>
                  <a:srgbClr val="000000"/>
                </a:solidFill>
                <a:latin typeface="Arial"/>
                <a:ea typeface="Arial"/>
                <a:cs typeface="Arial"/>
                <a:sym typeface="Arial"/>
              </a:rPr>
              <a:t>, slightly lower than the other categories.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IQR spans from </a:t>
            </a:r>
            <a:r>
              <a:rPr b="1" lang="en-GB" sz="1100">
                <a:solidFill>
                  <a:srgbClr val="000000"/>
                </a:solidFill>
                <a:latin typeface="Arial"/>
                <a:ea typeface="Arial"/>
                <a:cs typeface="Arial"/>
                <a:sym typeface="Arial"/>
              </a:rPr>
              <a:t>1 to 6 hours</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Whiskers and a few outliers extend past 10 hours, showing a smaller group with exceptionally high activity levels.</a:t>
            </a:r>
            <a:endParaRPr sz="1100">
              <a:solidFill>
                <a:srgbClr val="000000"/>
              </a:solidFill>
              <a:latin typeface="Arial"/>
              <a:ea typeface="Arial"/>
              <a:cs typeface="Arial"/>
              <a:sym typeface="Arial"/>
            </a:endParaRPr>
          </a:p>
          <a:p>
            <a:pPr indent="0" lvl="0" marL="0" rtl="0" algn="l">
              <a:spcBef>
                <a:spcPts val="1400"/>
              </a:spcBef>
              <a:spcAft>
                <a:spcPts val="0"/>
              </a:spcAft>
              <a:buNone/>
            </a:pPr>
            <a:r>
              <a:rPr b="1" lang="en-GB" sz="1300">
                <a:solidFill>
                  <a:srgbClr val="000000"/>
                </a:solidFill>
                <a:latin typeface="Arial"/>
                <a:ea typeface="Arial"/>
                <a:cs typeface="Arial"/>
                <a:sym typeface="Arial"/>
              </a:rPr>
              <a:t>Key Observations: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Those with </a:t>
            </a:r>
            <a:r>
              <a:rPr b="1" lang="en-GB" sz="1100">
                <a:solidFill>
                  <a:srgbClr val="000000"/>
                </a:solidFill>
                <a:latin typeface="Arial"/>
                <a:ea typeface="Arial"/>
                <a:cs typeface="Arial"/>
                <a:sym typeface="Arial"/>
              </a:rPr>
              <a:t>low stress</a:t>
            </a:r>
            <a:r>
              <a:rPr lang="en-GB" sz="1100">
                <a:solidFill>
                  <a:srgbClr val="000000"/>
                </a:solidFill>
                <a:latin typeface="Arial"/>
                <a:ea typeface="Arial"/>
                <a:cs typeface="Arial"/>
                <a:sym typeface="Arial"/>
              </a:rPr>
              <a:t> tend to have the highest median and widest range of physical activity hours.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Individuals with </a:t>
            </a:r>
            <a:r>
              <a:rPr b="1" lang="en-GB" sz="1100">
                <a:solidFill>
                  <a:srgbClr val="000000"/>
                </a:solidFill>
                <a:latin typeface="Arial"/>
                <a:ea typeface="Arial"/>
                <a:cs typeface="Arial"/>
                <a:sym typeface="Arial"/>
              </a:rPr>
              <a:t>moderate stress</a:t>
            </a:r>
            <a:r>
              <a:rPr lang="en-GB" sz="1100">
                <a:solidFill>
                  <a:srgbClr val="000000"/>
                </a:solidFill>
                <a:latin typeface="Arial"/>
                <a:ea typeface="Arial"/>
                <a:cs typeface="Arial"/>
                <a:sym typeface="Arial"/>
              </a:rPr>
              <a:t> exhibit moderate activity levels.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Those with </a:t>
            </a:r>
            <a:r>
              <a:rPr b="1" lang="en-GB" sz="1100">
                <a:solidFill>
                  <a:srgbClr val="000000"/>
                </a:solidFill>
                <a:latin typeface="Arial"/>
                <a:ea typeface="Arial"/>
                <a:cs typeface="Arial"/>
                <a:sym typeface="Arial"/>
              </a:rPr>
              <a:t>high stress</a:t>
            </a:r>
            <a:r>
              <a:rPr lang="en-GB" sz="1100">
                <a:solidFill>
                  <a:srgbClr val="000000"/>
                </a:solidFill>
                <a:latin typeface="Arial"/>
                <a:ea typeface="Arial"/>
                <a:cs typeface="Arial"/>
                <a:sym typeface="Arial"/>
              </a:rPr>
              <a:t> show slightly lower median physical activity levels but still maintain variability.</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4731300" y="445025"/>
            <a:ext cx="41010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GB">
                <a:latin typeface="EB Garamond"/>
                <a:ea typeface="EB Garamond"/>
                <a:cs typeface="EB Garamond"/>
                <a:sym typeface="EB Garamond"/>
              </a:rPr>
              <a:t>SOCIAL HOURS VS GPA</a:t>
            </a:r>
            <a:endParaRPr b="1">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285" name="Google Shape;285;p48"/>
          <p:cNvSpPr txBox="1"/>
          <p:nvPr>
            <p:ph idx="1" type="body"/>
          </p:nvPr>
        </p:nvSpPr>
        <p:spPr>
          <a:xfrm>
            <a:off x="311700" y="349475"/>
            <a:ext cx="4572000" cy="4219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900">
                <a:solidFill>
                  <a:srgbClr val="000000"/>
                </a:solidFill>
                <a:latin typeface="Arial"/>
                <a:ea typeface="Arial"/>
                <a:cs typeface="Arial"/>
                <a:sym typeface="Arial"/>
              </a:rPr>
              <a:t>This scatter plot illustrates the relationship between </a:t>
            </a:r>
            <a:r>
              <a:rPr b="1" lang="en-GB" sz="900">
                <a:solidFill>
                  <a:srgbClr val="000000"/>
                </a:solidFill>
                <a:latin typeface="Arial"/>
                <a:ea typeface="Arial"/>
                <a:cs typeface="Arial"/>
                <a:sym typeface="Arial"/>
              </a:rPr>
              <a:t>Social Hours Per Day</a:t>
            </a:r>
            <a:r>
              <a:rPr lang="en-GB" sz="900">
                <a:solidFill>
                  <a:srgbClr val="000000"/>
                </a:solidFill>
                <a:latin typeface="Arial"/>
                <a:ea typeface="Arial"/>
                <a:cs typeface="Arial"/>
                <a:sym typeface="Arial"/>
              </a:rPr>
              <a:t> (x-axis) and </a:t>
            </a:r>
            <a:r>
              <a:rPr b="1" lang="en-GB" sz="900">
                <a:solidFill>
                  <a:srgbClr val="000000"/>
                </a:solidFill>
                <a:latin typeface="Arial"/>
                <a:ea typeface="Arial"/>
                <a:cs typeface="Arial"/>
                <a:sym typeface="Arial"/>
              </a:rPr>
              <a:t>GPA</a:t>
            </a:r>
            <a:r>
              <a:rPr lang="en-GB" sz="900">
                <a:solidFill>
                  <a:srgbClr val="000000"/>
                </a:solidFill>
                <a:latin typeface="Arial"/>
                <a:ea typeface="Arial"/>
                <a:cs typeface="Arial"/>
                <a:sym typeface="Arial"/>
              </a:rPr>
              <a:t> (y-axis). The data points are categorized by </a:t>
            </a:r>
            <a:r>
              <a:rPr b="1" lang="en-GB" sz="900">
                <a:solidFill>
                  <a:srgbClr val="000000"/>
                </a:solidFill>
                <a:latin typeface="Arial"/>
                <a:ea typeface="Arial"/>
                <a:cs typeface="Arial"/>
                <a:sym typeface="Arial"/>
              </a:rPr>
              <a:t>Stress Level</a:t>
            </a:r>
            <a:r>
              <a:rPr lang="en-GB" sz="900">
                <a:solidFill>
                  <a:srgbClr val="000000"/>
                </a:solidFill>
                <a:latin typeface="Arial"/>
                <a:ea typeface="Arial"/>
                <a:cs typeface="Arial"/>
                <a:sym typeface="Arial"/>
              </a:rPr>
              <a:t>, represented with different colors:</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GB" sz="900">
                <a:solidFill>
                  <a:srgbClr val="000000"/>
                </a:solidFill>
                <a:latin typeface="Arial"/>
                <a:ea typeface="Arial"/>
                <a:cs typeface="Arial"/>
                <a:sym typeface="Arial"/>
              </a:rPr>
              <a:t>Blue</a:t>
            </a:r>
            <a:r>
              <a:rPr lang="en-GB" sz="900">
                <a:solidFill>
                  <a:srgbClr val="000000"/>
                </a:solidFill>
                <a:latin typeface="Arial"/>
                <a:ea typeface="Arial"/>
                <a:cs typeface="Arial"/>
                <a:sym typeface="Arial"/>
              </a:rPr>
              <a:t>: Moderate stress level</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Green</a:t>
            </a:r>
            <a:r>
              <a:rPr lang="en-GB" sz="900">
                <a:solidFill>
                  <a:srgbClr val="000000"/>
                </a:solidFill>
                <a:latin typeface="Arial"/>
                <a:ea typeface="Arial"/>
                <a:cs typeface="Arial"/>
                <a:sym typeface="Arial"/>
              </a:rPr>
              <a:t>: Low stress level</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Orange</a:t>
            </a:r>
            <a:r>
              <a:rPr lang="en-GB" sz="900">
                <a:solidFill>
                  <a:srgbClr val="000000"/>
                </a:solidFill>
                <a:latin typeface="Arial"/>
                <a:ea typeface="Arial"/>
                <a:cs typeface="Arial"/>
                <a:sym typeface="Arial"/>
              </a:rPr>
              <a:t>: High stress level</a:t>
            </a:r>
            <a:endParaRPr sz="900">
              <a:solidFill>
                <a:srgbClr val="000000"/>
              </a:solidFill>
              <a:latin typeface="Arial"/>
              <a:ea typeface="Arial"/>
              <a:cs typeface="Arial"/>
              <a:sym typeface="Arial"/>
            </a:endParaRPr>
          </a:p>
          <a:p>
            <a:pPr indent="0" lvl="0" marL="0" rtl="0" algn="l">
              <a:spcBef>
                <a:spcPts val="1400"/>
              </a:spcBef>
              <a:spcAft>
                <a:spcPts val="0"/>
              </a:spcAft>
              <a:buNone/>
            </a:pPr>
            <a:r>
              <a:rPr b="1" lang="en-GB" sz="900">
                <a:solidFill>
                  <a:srgbClr val="000000"/>
                </a:solidFill>
                <a:latin typeface="Arial"/>
                <a:ea typeface="Arial"/>
                <a:cs typeface="Arial"/>
                <a:sym typeface="Arial"/>
              </a:rPr>
              <a:t>Observations:</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GPA Distribution</a:t>
            </a:r>
            <a:r>
              <a:rPr lang="en-GB" sz="900">
                <a:solidFill>
                  <a:srgbClr val="000000"/>
                </a:solidFill>
                <a:latin typeface="Arial"/>
                <a:ea typeface="Arial"/>
                <a:cs typeface="Arial"/>
                <a:sym typeface="Arial"/>
              </a:rPr>
              <a:t>: The GPA values range from 2.25 to 4.00. There is a concentration of GPAs between 3.0 and 3.75 across most social hour ranges.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Social Hours</a:t>
            </a:r>
            <a:r>
              <a:rPr lang="en-GB" sz="900">
                <a:solidFill>
                  <a:srgbClr val="000000"/>
                </a:solidFill>
                <a:latin typeface="Arial"/>
                <a:ea typeface="Arial"/>
                <a:cs typeface="Arial"/>
                <a:sym typeface="Arial"/>
              </a:rPr>
              <a:t>: Social hours range from 0 to approximately 6 hours per day.</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b="1" lang="en-GB" sz="900">
                <a:solidFill>
                  <a:srgbClr val="000000"/>
                </a:solidFill>
                <a:latin typeface="Arial"/>
                <a:ea typeface="Arial"/>
                <a:cs typeface="Arial"/>
                <a:sym typeface="Arial"/>
              </a:rPr>
              <a:t>Stress Levels</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Individuals with </a:t>
            </a:r>
            <a:r>
              <a:rPr b="1" lang="en-GB" sz="900">
                <a:solidFill>
                  <a:srgbClr val="000000"/>
                </a:solidFill>
                <a:latin typeface="Arial"/>
                <a:ea typeface="Arial"/>
                <a:cs typeface="Arial"/>
                <a:sym typeface="Arial"/>
              </a:rPr>
              <a:t>high stress levels</a:t>
            </a:r>
            <a:r>
              <a:rPr lang="en-GB" sz="900">
                <a:solidFill>
                  <a:srgbClr val="000000"/>
                </a:solidFill>
                <a:latin typeface="Arial"/>
                <a:ea typeface="Arial"/>
                <a:cs typeface="Arial"/>
                <a:sym typeface="Arial"/>
              </a:rPr>
              <a:t> (green) appear evenly spread across different social hours and GPA levels.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Those with </a:t>
            </a:r>
            <a:r>
              <a:rPr b="1" lang="en-GB" sz="900">
                <a:solidFill>
                  <a:srgbClr val="000000"/>
                </a:solidFill>
                <a:latin typeface="Arial"/>
                <a:ea typeface="Arial"/>
                <a:cs typeface="Arial"/>
                <a:sym typeface="Arial"/>
              </a:rPr>
              <a:t>moderate stress levels</a:t>
            </a:r>
            <a:r>
              <a:rPr lang="en-GB" sz="900">
                <a:solidFill>
                  <a:srgbClr val="000000"/>
                </a:solidFill>
                <a:latin typeface="Arial"/>
                <a:ea typeface="Arial"/>
                <a:cs typeface="Arial"/>
                <a:sym typeface="Arial"/>
              </a:rPr>
              <a:t> (blue) dominate the distribution, particularly around mid-range GPAs.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GB" sz="900">
                <a:solidFill>
                  <a:srgbClr val="000000"/>
                </a:solidFill>
                <a:latin typeface="Arial"/>
                <a:ea typeface="Arial"/>
                <a:cs typeface="Arial"/>
                <a:sym typeface="Arial"/>
              </a:rPr>
              <a:t>Individuals with </a:t>
            </a:r>
            <a:r>
              <a:rPr b="1" lang="en-GB" sz="900">
                <a:solidFill>
                  <a:srgbClr val="000000"/>
                </a:solidFill>
                <a:latin typeface="Arial"/>
                <a:ea typeface="Arial"/>
                <a:cs typeface="Arial"/>
                <a:sym typeface="Arial"/>
              </a:rPr>
              <a:t>low stress levels</a:t>
            </a:r>
            <a:r>
              <a:rPr lang="en-GB" sz="900">
                <a:solidFill>
                  <a:srgbClr val="000000"/>
                </a:solidFill>
                <a:latin typeface="Arial"/>
                <a:ea typeface="Arial"/>
                <a:cs typeface="Arial"/>
                <a:sym typeface="Arial"/>
              </a:rPr>
              <a:t> (orange) are relatively fewer and show up sporadically, often clustering at lower GPAs.</a:t>
            </a:r>
            <a:endParaRPr sz="900">
              <a:solidFill>
                <a:srgbClr val="000000"/>
              </a:solidFill>
              <a:latin typeface="Arial"/>
              <a:ea typeface="Arial"/>
              <a:cs typeface="Arial"/>
              <a:sym typeface="Arial"/>
            </a:endParaRPr>
          </a:p>
          <a:p>
            <a:pPr indent="0" lvl="0" marL="0" rtl="0" algn="l">
              <a:spcBef>
                <a:spcPts val="1200"/>
              </a:spcBef>
              <a:spcAft>
                <a:spcPts val="0"/>
              </a:spcAft>
              <a:buNone/>
            </a:pPr>
            <a:r>
              <a:rPr lang="en-GB" sz="900">
                <a:solidFill>
                  <a:srgbClr val="000000"/>
                </a:solidFill>
                <a:latin typeface="Arial"/>
                <a:ea typeface="Arial"/>
                <a:cs typeface="Arial"/>
                <a:sym typeface="Arial"/>
              </a:rPr>
              <a:t>This chart provides a visual representation of how social habits and stress levels potentially correlate with academic performance.</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sz="900"/>
          </a:p>
        </p:txBody>
      </p:sp>
      <p:pic>
        <p:nvPicPr>
          <p:cNvPr id="286" name="Google Shape;286;p48"/>
          <p:cNvPicPr preferRelativeResize="0"/>
          <p:nvPr/>
        </p:nvPicPr>
        <p:blipFill>
          <a:blip r:embed="rId3">
            <a:alphaModFix/>
          </a:blip>
          <a:stretch>
            <a:fillRect/>
          </a:stretch>
        </p:blipFill>
        <p:spPr>
          <a:xfrm>
            <a:off x="5475050" y="1263500"/>
            <a:ext cx="3482700" cy="2865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nvSpPr>
        <p:spPr>
          <a:xfrm>
            <a:off x="89625" y="2405800"/>
            <a:ext cx="4991100" cy="19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This is a Correlation Matrix for the Dataset without the stress_Level</a:t>
            </a:r>
            <a:endParaRPr sz="1200">
              <a:solidFill>
                <a:schemeClr val="dk1"/>
              </a:solidFill>
            </a:endParaRPr>
          </a:p>
          <a:p>
            <a:pPr indent="0" lvl="0" marL="0" rtl="0" algn="l">
              <a:spcBef>
                <a:spcPts val="0"/>
              </a:spcBef>
              <a:spcAft>
                <a:spcPts val="0"/>
              </a:spcAft>
              <a:buNone/>
            </a:pPr>
            <a:r>
              <a:rPr b="1" lang="en-GB" sz="1200">
                <a:solidFill>
                  <a:schemeClr val="dk1"/>
                </a:solidFill>
              </a:rPr>
              <a:t>Observations:</a:t>
            </a:r>
            <a:endParaRPr b="1" sz="1200">
              <a:solidFill>
                <a:schemeClr val="dk1"/>
              </a:solidFill>
            </a:endParaRPr>
          </a:p>
          <a:p>
            <a:pPr indent="0" lvl="0" marL="0" rtl="0" algn="l">
              <a:spcBef>
                <a:spcPts val="0"/>
              </a:spcBef>
              <a:spcAft>
                <a:spcPts val="0"/>
              </a:spcAft>
              <a:buNone/>
            </a:pPr>
            <a:r>
              <a:rPr b="1" lang="en-GB" sz="1100"/>
              <a:t>Study Hours vs. GPA</a:t>
            </a:r>
            <a:r>
              <a:rPr lang="en-GB" sz="1100"/>
              <a:t>: Strong positive correlation (0.734). Increased study hours are associated with higher GPAs.</a:t>
            </a:r>
            <a:endParaRPr sz="1100"/>
          </a:p>
          <a:p>
            <a:pPr indent="0" lvl="0" marL="0" rtl="0" algn="l">
              <a:spcBef>
                <a:spcPts val="0"/>
              </a:spcBef>
              <a:spcAft>
                <a:spcPts val="0"/>
              </a:spcAft>
              <a:buNone/>
            </a:pPr>
            <a:r>
              <a:rPr b="1" lang="en-GB" sz="1100"/>
              <a:t>Extracurricular Hours vs. GPA</a:t>
            </a:r>
            <a:r>
              <a:rPr lang="en-GB" sz="1100"/>
              <a:t>: Weak negative correlation (-0.032). Extracurricular hours have a minimal impact on GPA.</a:t>
            </a:r>
            <a:endParaRPr sz="1100"/>
          </a:p>
          <a:p>
            <a:pPr indent="0" lvl="0" marL="0" rtl="0" algn="l">
              <a:spcBef>
                <a:spcPts val="0"/>
              </a:spcBef>
              <a:spcAft>
                <a:spcPts val="0"/>
              </a:spcAft>
              <a:buNone/>
            </a:pPr>
            <a:r>
              <a:rPr b="1" lang="en-GB" sz="1100"/>
              <a:t>Sleep Hours vs. GPA</a:t>
            </a:r>
            <a:r>
              <a:rPr lang="en-GB" sz="1100"/>
              <a:t>: Almost no correlation (-0.004). Sleep hours don’t strongly influence GPA directly in this dataset.</a:t>
            </a:r>
            <a:endParaRPr sz="1100"/>
          </a:p>
          <a:p>
            <a:pPr indent="0" lvl="0" marL="0" rtl="0" algn="l">
              <a:spcBef>
                <a:spcPts val="0"/>
              </a:spcBef>
              <a:spcAft>
                <a:spcPts val="0"/>
              </a:spcAft>
              <a:buNone/>
            </a:pPr>
            <a:r>
              <a:rPr b="1" lang="en-GB" sz="1100"/>
              <a:t>Physical Activity vs. GPA</a:t>
            </a:r>
            <a:r>
              <a:rPr lang="en-GB" sz="1100"/>
              <a:t>: Moderate negative correlation (-0.341). Excessive physical activity might detract from academic performance.</a:t>
            </a:r>
            <a:endParaRPr sz="1100"/>
          </a:p>
          <a:p>
            <a:pPr indent="0" lvl="0" marL="0" rtl="0" algn="l">
              <a:spcBef>
                <a:spcPts val="0"/>
              </a:spcBef>
              <a:spcAft>
                <a:spcPts val="0"/>
              </a:spcAft>
              <a:buNone/>
            </a:pPr>
            <a:r>
              <a:rPr b="1" lang="en-GB" sz="1100"/>
              <a:t>Social Hours vs. GPA</a:t>
            </a:r>
            <a:r>
              <a:rPr lang="en-GB" sz="1100"/>
              <a:t>: Weak negative correlation (-0.086). Higher social interaction slightly correlates with lower GPAs.</a:t>
            </a:r>
            <a:endParaRPr sz="1100"/>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292" name="Google Shape;292;p49"/>
          <p:cNvSpPr txBox="1"/>
          <p:nvPr>
            <p:ph type="title"/>
          </p:nvPr>
        </p:nvSpPr>
        <p:spPr>
          <a:xfrm>
            <a:off x="311700" y="113475"/>
            <a:ext cx="8586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133">
                <a:latin typeface="EB Garamond"/>
                <a:ea typeface="EB Garamond"/>
                <a:cs typeface="EB Garamond"/>
                <a:sym typeface="EB Garamond"/>
              </a:rPr>
              <a:t>CORRELATION MATRIX AND CORRELATION HEAT MAP</a:t>
            </a:r>
            <a:endParaRPr b="1" sz="2133">
              <a:latin typeface="EB Garamond"/>
              <a:ea typeface="EB Garamond"/>
              <a:cs typeface="EB Garamond"/>
              <a:sym typeface="EB Garamond"/>
            </a:endParaRPr>
          </a:p>
        </p:txBody>
      </p:sp>
      <p:pic>
        <p:nvPicPr>
          <p:cNvPr id="293" name="Google Shape;293;p49"/>
          <p:cNvPicPr preferRelativeResize="0"/>
          <p:nvPr/>
        </p:nvPicPr>
        <p:blipFill>
          <a:blip r:embed="rId3">
            <a:alphaModFix/>
          </a:blip>
          <a:stretch>
            <a:fillRect/>
          </a:stretch>
        </p:blipFill>
        <p:spPr>
          <a:xfrm>
            <a:off x="152400" y="686175"/>
            <a:ext cx="8839204" cy="1299121"/>
          </a:xfrm>
          <a:prstGeom prst="rect">
            <a:avLst/>
          </a:prstGeom>
          <a:noFill/>
          <a:ln>
            <a:noFill/>
          </a:ln>
        </p:spPr>
      </p:pic>
      <p:pic>
        <p:nvPicPr>
          <p:cNvPr id="294" name="Google Shape;294;p49"/>
          <p:cNvPicPr preferRelativeResize="0"/>
          <p:nvPr/>
        </p:nvPicPr>
        <p:blipFill>
          <a:blip r:embed="rId4">
            <a:alphaModFix/>
          </a:blip>
          <a:stretch>
            <a:fillRect/>
          </a:stretch>
        </p:blipFill>
        <p:spPr>
          <a:xfrm>
            <a:off x="5327947" y="2141650"/>
            <a:ext cx="3085325" cy="2643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idx="1" type="body"/>
          </p:nvPr>
        </p:nvSpPr>
        <p:spPr>
          <a:xfrm>
            <a:off x="311700" y="650650"/>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rgbClr val="000000"/>
                </a:solidFill>
                <a:latin typeface="Arial"/>
                <a:ea typeface="Arial"/>
                <a:cs typeface="Arial"/>
                <a:sym typeface="Arial"/>
              </a:rPr>
              <a:t>1. Study Hours vs. GPA</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Relationship</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Strong positive correlation (0.734)</a:t>
            </a:r>
            <a:r>
              <a:rPr lang="en-GB" sz="1000">
                <a:solidFill>
                  <a:srgbClr val="000000"/>
                </a:solidFill>
                <a:latin typeface="Arial"/>
                <a:ea typeface="Arial"/>
                <a:cs typeface="Arial"/>
                <a:sym typeface="Arial"/>
              </a:rPr>
              <a:t>: Increased study hours generally lead to higher GPAs.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Diminishing Returns</a:t>
            </a:r>
            <a:r>
              <a:rPr lang="en-GB" sz="1000">
                <a:solidFill>
                  <a:srgbClr val="000000"/>
                </a:solidFill>
                <a:latin typeface="Arial"/>
                <a:ea typeface="Arial"/>
                <a:cs typeface="Arial"/>
                <a:sym typeface="Arial"/>
              </a:rPr>
              <a:t>: While more study hours improve GPA up to a certain level, excessive study hours might correlate with lower efficiency, higher stress, or limited time for rest and other activities.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Insights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Optimal study time likely falls within a range where students can balance preparation without overextending themselves.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A balanced approach (including breaks, sleep, and extracurriculars) is important for sustained performance.</a:t>
            </a:r>
            <a:endParaRPr sz="1000">
              <a:solidFill>
                <a:srgbClr val="000000"/>
              </a:solidFill>
              <a:latin typeface="Arial"/>
              <a:ea typeface="Arial"/>
              <a:cs typeface="Arial"/>
              <a:sym typeface="Arial"/>
            </a:endParaRPr>
          </a:p>
          <a:p>
            <a:pPr indent="0" lvl="0" marL="0" rtl="0" algn="l">
              <a:spcBef>
                <a:spcPts val="1400"/>
              </a:spcBef>
              <a:spcAft>
                <a:spcPts val="0"/>
              </a:spcAft>
              <a:buNone/>
            </a:pPr>
            <a:r>
              <a:rPr b="1" lang="en-GB" sz="1000">
                <a:solidFill>
                  <a:srgbClr val="000000"/>
                </a:solidFill>
                <a:latin typeface="Arial"/>
                <a:ea typeface="Arial"/>
                <a:cs typeface="Arial"/>
                <a:sym typeface="Arial"/>
              </a:rPr>
              <a:t>2. Extracurricular Activities vs. GPA and Stress Levels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GPA</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Weak negative correlation (-0.032)</a:t>
            </a:r>
            <a:r>
              <a:rPr lang="en-GB" sz="1000">
                <a:solidFill>
                  <a:srgbClr val="000000"/>
                </a:solidFill>
                <a:latin typeface="Arial"/>
                <a:ea typeface="Arial"/>
                <a:cs typeface="Arial"/>
                <a:sym typeface="Arial"/>
              </a:rPr>
              <a:t>: Extracurricular hours have minimal impact on GPA.</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Moderate extracurricular involvement likely aids time management and reduces stress, indirectly benefiting GPA.</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Stress Levels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Students with </a:t>
            </a:r>
            <a:r>
              <a:rPr b="1" lang="en-GB" sz="1000">
                <a:solidFill>
                  <a:srgbClr val="000000"/>
                </a:solidFill>
                <a:latin typeface="Arial"/>
                <a:ea typeface="Arial"/>
                <a:cs typeface="Arial"/>
                <a:sym typeface="Arial"/>
              </a:rPr>
              <a:t>more extracurricular hours</a:t>
            </a:r>
            <a:r>
              <a:rPr lang="en-GB" sz="1000">
                <a:solidFill>
                  <a:srgbClr val="000000"/>
                </a:solidFill>
                <a:latin typeface="Arial"/>
                <a:ea typeface="Arial"/>
                <a:cs typeface="Arial"/>
                <a:sym typeface="Arial"/>
              </a:rPr>
              <a:t> report </a:t>
            </a:r>
            <a:r>
              <a:rPr b="1" lang="en-GB" sz="1000">
                <a:solidFill>
                  <a:srgbClr val="000000"/>
                </a:solidFill>
                <a:latin typeface="Arial"/>
                <a:ea typeface="Arial"/>
                <a:cs typeface="Arial"/>
                <a:sym typeface="Arial"/>
              </a:rPr>
              <a:t>lower stress levels</a:t>
            </a:r>
            <a:r>
              <a:rPr lang="en-GB" sz="1000">
                <a:solidFill>
                  <a:srgbClr val="000000"/>
                </a:solidFill>
                <a:latin typeface="Arial"/>
                <a:ea typeface="Arial"/>
                <a:cs typeface="Arial"/>
                <a:sym typeface="Arial"/>
              </a:rPr>
              <a:t>, suggesting that such activities provide relaxation, fulfillment, or social support.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Overcommitment</a:t>
            </a:r>
            <a:r>
              <a:rPr lang="en-GB" sz="1000">
                <a:solidFill>
                  <a:srgbClr val="000000"/>
                </a:solidFill>
                <a:latin typeface="Arial"/>
                <a:ea typeface="Arial"/>
                <a:cs typeface="Arial"/>
                <a:sym typeface="Arial"/>
              </a:rPr>
              <a:t> to extracurriculars might cause stress if it cuts into time needed for academics or rest.</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Insights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Balancing extracurricular activities (e.g., ~2-4 hours/day) helps students stay engaged without detracting significantly from academics.</a:t>
            </a:r>
            <a:endParaRPr b="1" sz="1100">
              <a:solidFill>
                <a:srgbClr val="000000"/>
              </a:solidFill>
              <a:latin typeface="Arial"/>
              <a:ea typeface="Arial"/>
              <a:cs typeface="Arial"/>
              <a:sym typeface="Arial"/>
            </a:endParaRPr>
          </a:p>
        </p:txBody>
      </p:sp>
      <p:sp>
        <p:nvSpPr>
          <p:cNvPr id="300" name="Google Shape;300;p50"/>
          <p:cNvSpPr txBox="1"/>
          <p:nvPr>
            <p:ph type="title"/>
          </p:nvPr>
        </p:nvSpPr>
        <p:spPr>
          <a:xfrm>
            <a:off x="311700" y="7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ANSWERING THE QUESTIONS</a:t>
            </a:r>
            <a:endParaRPr b="1">
              <a:latin typeface="EB Garamond"/>
              <a:ea typeface="EB Garamond"/>
              <a:cs typeface="EB Garamond"/>
              <a:sym typeface="EB 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rgbClr val="000000"/>
                </a:solidFill>
                <a:latin typeface="Arial"/>
                <a:ea typeface="Arial"/>
                <a:cs typeface="Arial"/>
                <a:sym typeface="Arial"/>
              </a:rPr>
              <a:t>3. Sleep Hours vs. GPA and Stress Levels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Correlation with GPA</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Almost no correlation (-0.004)</a:t>
            </a:r>
            <a:r>
              <a:rPr lang="en-GB" sz="1000">
                <a:solidFill>
                  <a:srgbClr val="000000"/>
                </a:solidFill>
                <a:latin typeface="Arial"/>
                <a:ea typeface="Arial"/>
                <a:cs typeface="Arial"/>
                <a:sym typeface="Arial"/>
              </a:rPr>
              <a:t>: Sleep hours do not directly influence GPA in the dataset.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However, adequate sleep is known to improve focus, memory, and cognitive functioning, which are crucial for academic performance.</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Correlation with Stress Levels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More sleep correlates with lower stress</a:t>
            </a:r>
            <a:r>
              <a:rPr lang="en-GB" sz="1000">
                <a:solidFill>
                  <a:srgbClr val="000000"/>
                </a:solidFill>
                <a:latin typeface="Arial"/>
                <a:ea typeface="Arial"/>
                <a:cs typeface="Arial"/>
                <a:sym typeface="Arial"/>
              </a:rPr>
              <a:t>. Students with less sleep (&lt;6 hours/day) tend to report higher stress levels.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Insights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While sleep hours might not directly affect GPA, their impact on </a:t>
            </a:r>
            <a:r>
              <a:rPr b="1" lang="en-GB" sz="1000">
                <a:solidFill>
                  <a:srgbClr val="000000"/>
                </a:solidFill>
                <a:latin typeface="Arial"/>
                <a:ea typeface="Arial"/>
                <a:cs typeface="Arial"/>
                <a:sym typeface="Arial"/>
              </a:rPr>
              <a:t>stress reduction</a:t>
            </a:r>
            <a:r>
              <a:rPr lang="en-GB" sz="1000">
                <a:solidFill>
                  <a:srgbClr val="000000"/>
                </a:solidFill>
                <a:latin typeface="Arial"/>
                <a:ea typeface="Arial"/>
                <a:cs typeface="Arial"/>
                <a:sym typeface="Arial"/>
              </a:rPr>
              <a:t> and </a:t>
            </a:r>
            <a:r>
              <a:rPr b="1" lang="en-GB" sz="1000">
                <a:solidFill>
                  <a:srgbClr val="000000"/>
                </a:solidFill>
                <a:latin typeface="Arial"/>
                <a:ea typeface="Arial"/>
                <a:cs typeface="Arial"/>
                <a:sym typeface="Arial"/>
              </a:rPr>
              <a:t>cognitive health</a:t>
            </a:r>
            <a:r>
              <a:rPr lang="en-GB" sz="1000">
                <a:solidFill>
                  <a:srgbClr val="000000"/>
                </a:solidFill>
                <a:latin typeface="Arial"/>
                <a:ea typeface="Arial"/>
                <a:cs typeface="Arial"/>
                <a:sym typeface="Arial"/>
              </a:rPr>
              <a:t> is significant.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Students should prioritize 6-8 hours of sleep for overall well-being and indirect academic benefits.</a:t>
            </a:r>
            <a:endParaRPr sz="1000">
              <a:solidFill>
                <a:srgbClr val="000000"/>
              </a:solidFill>
              <a:latin typeface="Arial"/>
              <a:ea typeface="Arial"/>
              <a:cs typeface="Arial"/>
              <a:sym typeface="Arial"/>
            </a:endParaRPr>
          </a:p>
          <a:p>
            <a:pPr indent="0" lvl="0" marL="0" rtl="0" algn="l">
              <a:spcBef>
                <a:spcPts val="1400"/>
              </a:spcBef>
              <a:spcAft>
                <a:spcPts val="0"/>
              </a:spcAft>
              <a:buNone/>
            </a:pPr>
            <a:r>
              <a:rPr b="1" lang="en-GB" sz="1000">
                <a:solidFill>
                  <a:srgbClr val="000000"/>
                </a:solidFill>
                <a:latin typeface="Arial"/>
                <a:ea typeface="Arial"/>
                <a:cs typeface="Arial"/>
                <a:sym typeface="Arial"/>
              </a:rPr>
              <a:t>4. Physical Activity vs. GPA and Stress Levels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GPA</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Moderate negative correlation (-0.341)</a:t>
            </a:r>
            <a:r>
              <a:rPr lang="en-GB" sz="1000">
                <a:solidFill>
                  <a:srgbClr val="000000"/>
                </a:solidFill>
                <a:latin typeface="Arial"/>
                <a:ea typeface="Arial"/>
                <a:cs typeface="Arial"/>
                <a:sym typeface="Arial"/>
              </a:rPr>
              <a:t>: Excessive physical activity can detract from GPA, likely due to reduced study time.</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Moderate physical activity (~1-3 hours/day) may indirectly improve academic performance by reducing stress and boosting focus.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Stress Levels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Strong negative impact on stress</a:t>
            </a:r>
            <a:r>
              <a:rPr lang="en-GB" sz="1000">
                <a:solidFill>
                  <a:srgbClr val="000000"/>
                </a:solidFill>
                <a:latin typeface="Arial"/>
                <a:ea typeface="Arial"/>
                <a:cs typeface="Arial"/>
                <a:sym typeface="Arial"/>
              </a:rPr>
              <a:t>: More physical activity correlates with significantly lower stress levels.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Physical activity acts as a stress reliever and improves mental health.</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Insights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Regular exercise (~1-2 hours/day) provides a balance, reducing stress without affecting academics adversely.</a:t>
            </a:r>
            <a:endParaRPr sz="1000">
              <a:solidFill>
                <a:srgbClr val="000000"/>
              </a:solidFill>
              <a:latin typeface="Arial"/>
              <a:ea typeface="Arial"/>
              <a:cs typeface="Arial"/>
              <a:sym typeface="Arial"/>
            </a:endParaRPr>
          </a:p>
          <a:p>
            <a:pPr indent="0" lvl="0" marL="0" rtl="0" algn="l">
              <a:spcBef>
                <a:spcPts val="1200"/>
              </a:spcBef>
              <a:spcAft>
                <a:spcPts val="1200"/>
              </a:spcAft>
              <a:buNone/>
            </a:pPr>
            <a:r>
              <a:t/>
            </a:r>
            <a:endParaRPr b="1" sz="1000">
              <a:solidFill>
                <a:srgbClr val="000000"/>
              </a:solidFill>
              <a:latin typeface="Arial"/>
              <a:ea typeface="Arial"/>
              <a:cs typeface="Arial"/>
              <a:sym typeface="Arial"/>
            </a:endParaRPr>
          </a:p>
        </p:txBody>
      </p:sp>
      <p:sp>
        <p:nvSpPr>
          <p:cNvPr id="306" name="Google Shape;306;p51"/>
          <p:cNvSpPr txBox="1"/>
          <p:nvPr>
            <p:ph type="title"/>
          </p:nvPr>
        </p:nvSpPr>
        <p:spPr>
          <a:xfrm>
            <a:off x="311700" y="2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ANSWERING THE QUESTIONS</a:t>
            </a:r>
            <a:endParaRPr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573200" y="304675"/>
            <a:ext cx="4588200" cy="3790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sz="2488" u="sng">
                <a:solidFill>
                  <a:schemeClr val="lt2"/>
                </a:solidFill>
                <a:latin typeface="EB Garamond"/>
                <a:ea typeface="EB Garamond"/>
                <a:cs typeface="EB Garamond"/>
                <a:sym typeface="EB Garamond"/>
              </a:rPr>
              <a:t>INDEX</a:t>
            </a:r>
            <a:endParaRPr b="1" sz="2488" u="sng">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2488" u="sng">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Univariate , Bivariate and </a:t>
            </a:r>
            <a:r>
              <a:rPr b="1" lang="en-GB" sz="1622">
                <a:solidFill>
                  <a:schemeClr val="lt2"/>
                </a:solidFill>
                <a:latin typeface="EB Garamond"/>
                <a:ea typeface="EB Garamond"/>
                <a:cs typeface="EB Garamond"/>
                <a:sym typeface="EB Garamond"/>
              </a:rPr>
              <a:t>Multivariate</a:t>
            </a:r>
            <a:r>
              <a:rPr b="1" lang="en-GB" sz="1622">
                <a:solidFill>
                  <a:schemeClr val="lt2"/>
                </a:solidFill>
                <a:latin typeface="EB Garamond"/>
                <a:ea typeface="EB Garamond"/>
                <a:cs typeface="EB Garamond"/>
                <a:sym typeface="EB Garamond"/>
              </a:rPr>
              <a:t> Analysis</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Graph Related to Research Questions</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Correlation Matrix and HeatMap</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Conclusion</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Limitations</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rPr b="1" lang="en-GB" sz="1622">
                <a:solidFill>
                  <a:schemeClr val="lt2"/>
                </a:solidFill>
                <a:latin typeface="EB Garamond"/>
                <a:ea typeface="EB Garamond"/>
                <a:cs typeface="EB Garamond"/>
                <a:sym typeface="EB Garamond"/>
              </a:rPr>
              <a:t>Opportunities and Suggestions</a:t>
            </a:r>
            <a:endParaRPr b="1" sz="16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sz="1822">
              <a:solidFill>
                <a:schemeClr val="lt2"/>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b="1" sz="1822">
              <a:solidFill>
                <a:schemeClr val="lt2"/>
              </a:solidFill>
              <a:latin typeface="EB Garamond"/>
              <a:ea typeface="EB Garamond"/>
              <a:cs typeface="EB Garamond"/>
              <a:sym typeface="EB Garamond"/>
            </a:endParaRPr>
          </a:p>
          <a:p>
            <a:pPr indent="0" lvl="0" marL="0" rtl="0" algn="l">
              <a:spcBef>
                <a:spcPts val="0"/>
              </a:spcBef>
              <a:spcAft>
                <a:spcPts val="0"/>
              </a:spcAft>
              <a:buNone/>
            </a:pPr>
            <a:r>
              <a:t/>
            </a:r>
            <a:endParaRPr b="1" sz="1822">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idx="1" type="body"/>
          </p:nvPr>
        </p:nvSpPr>
        <p:spPr>
          <a:xfrm>
            <a:off x="248975" y="811950"/>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rgbClr val="000000"/>
                </a:solidFill>
                <a:latin typeface="Arial"/>
                <a:ea typeface="Arial"/>
                <a:cs typeface="Arial"/>
                <a:sym typeface="Arial"/>
              </a:rPr>
              <a:t>5. Social Interaction vs. GPA and Stress Levels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GPA</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Weak negative correlation (-0.086)</a:t>
            </a:r>
            <a:r>
              <a:rPr lang="en-GB" sz="1000">
                <a:solidFill>
                  <a:srgbClr val="000000"/>
                </a:solidFill>
                <a:latin typeface="Arial"/>
                <a:ea typeface="Arial"/>
                <a:cs typeface="Arial"/>
                <a:sym typeface="Arial"/>
              </a:rPr>
              <a:t>: Excessive social interaction (&gt;3 hours/day) might reduce focus on academics, leading to lower GPAs.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Students with moderate social interaction (~1-2 hours/day) tend to perform better academically.</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Impact on Stress Levels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Students with </a:t>
            </a:r>
            <a:r>
              <a:rPr b="1" lang="en-GB" sz="1000">
                <a:solidFill>
                  <a:srgbClr val="000000"/>
                </a:solidFill>
                <a:latin typeface="Arial"/>
                <a:ea typeface="Arial"/>
                <a:cs typeface="Arial"/>
                <a:sym typeface="Arial"/>
              </a:rPr>
              <a:t>limited social interaction (&lt;1 hour/day)</a:t>
            </a:r>
            <a:r>
              <a:rPr lang="en-GB" sz="1000">
                <a:solidFill>
                  <a:srgbClr val="000000"/>
                </a:solidFill>
                <a:latin typeface="Arial"/>
                <a:ea typeface="Arial"/>
                <a:cs typeface="Arial"/>
                <a:sym typeface="Arial"/>
              </a:rPr>
              <a:t> report higher stress levels, likely due to isolation and lack of emotional support.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Excessive social interaction (&gt;3 hours/day) can also add stress if it disrupts academics or rest.</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Insights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GB" sz="1000">
                <a:solidFill>
                  <a:srgbClr val="000000"/>
                </a:solidFill>
                <a:latin typeface="Arial"/>
                <a:ea typeface="Arial"/>
                <a:cs typeface="Arial"/>
                <a:sym typeface="Arial"/>
              </a:rPr>
              <a:t>Moderate social interaction is beneficial for both stress relief and academic focus. A balance is key to maintaining overall well-being.</a:t>
            </a:r>
            <a:endParaRPr sz="1000">
              <a:solidFill>
                <a:srgbClr val="000000"/>
              </a:solidFill>
              <a:latin typeface="Arial"/>
              <a:ea typeface="Arial"/>
              <a:cs typeface="Arial"/>
              <a:sym typeface="Arial"/>
            </a:endParaRPr>
          </a:p>
          <a:p>
            <a:pPr indent="0" lvl="0" marL="0" rtl="0" algn="l">
              <a:spcBef>
                <a:spcPts val="1400"/>
              </a:spcBef>
              <a:spcAft>
                <a:spcPts val="0"/>
              </a:spcAft>
              <a:buNone/>
            </a:pPr>
            <a:r>
              <a:rPr b="1" lang="en-GB" sz="1000">
                <a:solidFill>
                  <a:srgbClr val="000000"/>
                </a:solidFill>
                <a:latin typeface="Arial"/>
                <a:ea typeface="Arial"/>
                <a:cs typeface="Arial"/>
                <a:sym typeface="Arial"/>
              </a:rPr>
              <a:t>Summary Recommendations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Study Hours</a:t>
            </a:r>
            <a:r>
              <a:rPr lang="en-GB" sz="1000">
                <a:solidFill>
                  <a:srgbClr val="000000"/>
                </a:solidFill>
                <a:latin typeface="Arial"/>
                <a:ea typeface="Arial"/>
                <a:cs typeface="Arial"/>
                <a:sym typeface="Arial"/>
              </a:rPr>
              <a:t>: Aim for an optimal range of 6-8 hours/day. Avoid overstudying as it may lead to diminishing returns.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Extracurricular Activities</a:t>
            </a:r>
            <a:r>
              <a:rPr lang="en-GB" sz="1000">
                <a:solidFill>
                  <a:srgbClr val="000000"/>
                </a:solidFill>
                <a:latin typeface="Arial"/>
                <a:ea typeface="Arial"/>
                <a:cs typeface="Arial"/>
                <a:sym typeface="Arial"/>
              </a:rPr>
              <a:t>: Encourage 2-4 hours/day for reduced stress and better balance. Overcommitment should be avoided.</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Sleep</a:t>
            </a:r>
            <a:r>
              <a:rPr lang="en-GB" sz="1000">
                <a:solidFill>
                  <a:srgbClr val="000000"/>
                </a:solidFill>
                <a:latin typeface="Arial"/>
                <a:ea typeface="Arial"/>
                <a:cs typeface="Arial"/>
                <a:sym typeface="Arial"/>
              </a:rPr>
              <a:t>: Prioritize 6-8 hours of sleep for stress reduction and cognitive health.</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Physical Activity</a:t>
            </a:r>
            <a:r>
              <a:rPr lang="en-GB" sz="1000">
                <a:solidFill>
                  <a:srgbClr val="000000"/>
                </a:solidFill>
                <a:latin typeface="Arial"/>
                <a:ea typeface="Arial"/>
                <a:cs typeface="Arial"/>
                <a:sym typeface="Arial"/>
              </a:rPr>
              <a:t>: Regular exercise (~1-2 hours/day) is essential for stress management and overall well-being.</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GB" sz="1000">
                <a:solidFill>
                  <a:srgbClr val="000000"/>
                </a:solidFill>
                <a:latin typeface="Arial"/>
                <a:ea typeface="Arial"/>
                <a:cs typeface="Arial"/>
                <a:sym typeface="Arial"/>
              </a:rPr>
              <a:t>Social Interaction</a:t>
            </a:r>
            <a:r>
              <a:rPr lang="en-GB" sz="1000">
                <a:solidFill>
                  <a:srgbClr val="000000"/>
                </a:solidFill>
                <a:latin typeface="Arial"/>
                <a:ea typeface="Arial"/>
                <a:cs typeface="Arial"/>
                <a:sym typeface="Arial"/>
              </a:rPr>
              <a:t>: Maintain 1-2 hours/day of meaningful social interactions to balance academics and mental health.</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b="1" sz="1100">
              <a:solidFill>
                <a:srgbClr val="000000"/>
              </a:solidFill>
              <a:latin typeface="Arial"/>
              <a:ea typeface="Arial"/>
              <a:cs typeface="Arial"/>
              <a:sym typeface="Arial"/>
            </a:endParaRPr>
          </a:p>
        </p:txBody>
      </p:sp>
      <p:sp>
        <p:nvSpPr>
          <p:cNvPr id="312" name="Google Shape;312;p52"/>
          <p:cNvSpPr txBox="1"/>
          <p:nvPr>
            <p:ph type="title"/>
          </p:nvPr>
        </p:nvSpPr>
        <p:spPr>
          <a:xfrm>
            <a:off x="311700" y="13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ANSWERING THE QUESTIONS</a:t>
            </a:r>
            <a:endParaRPr b="1">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lang="en-GB" sz="1250">
                <a:solidFill>
                  <a:srgbClr val="000000"/>
                </a:solidFill>
                <a:latin typeface="Arial"/>
                <a:ea typeface="Arial"/>
                <a:cs typeface="Arial"/>
                <a:sym typeface="Arial"/>
              </a:rPr>
              <a:t>While the analysis provides valuable insights into the relationships between variables (study hours, GPA, stress levels, etc.), several limitations could impact the accuracy and depth of the findings:</a:t>
            </a:r>
            <a:endParaRPr sz="125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50">
                <a:solidFill>
                  <a:srgbClr val="000000"/>
                </a:solidFill>
                <a:latin typeface="Arial"/>
                <a:ea typeface="Arial"/>
                <a:cs typeface="Arial"/>
                <a:sym typeface="Arial"/>
              </a:rPr>
              <a:t>1. Correlation ≠ Causation</a:t>
            </a:r>
            <a:endParaRPr b="1" sz="1250">
              <a:solidFill>
                <a:srgbClr val="000000"/>
              </a:solidFill>
              <a:latin typeface="Arial"/>
              <a:ea typeface="Arial"/>
              <a:cs typeface="Arial"/>
              <a:sym typeface="Arial"/>
            </a:endParaRPr>
          </a:p>
          <a:p>
            <a:pPr indent="-307975" lvl="0" marL="457200" rtl="0" algn="l">
              <a:lnSpc>
                <a:spcPct val="95000"/>
              </a:lnSpc>
              <a:spcBef>
                <a:spcPts val="120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Issue</a:t>
            </a:r>
            <a:r>
              <a:rPr lang="en-GB" sz="1250">
                <a:solidFill>
                  <a:srgbClr val="000000"/>
                </a:solidFill>
                <a:latin typeface="Arial"/>
                <a:ea typeface="Arial"/>
                <a:cs typeface="Arial"/>
                <a:sym typeface="Arial"/>
              </a:rPr>
              <a:t>: While relationships (correlations) are identified, the analysis does not establish causation. For instance:</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Higher study hours correlate with higher GPA, but it does not confirm whether more study hours </a:t>
            </a:r>
            <a:r>
              <a:rPr i="1" lang="en-GB" sz="1250">
                <a:solidFill>
                  <a:srgbClr val="000000"/>
                </a:solidFill>
                <a:latin typeface="Arial"/>
                <a:ea typeface="Arial"/>
                <a:cs typeface="Arial"/>
                <a:sym typeface="Arial"/>
              </a:rPr>
              <a:t>cause</a:t>
            </a:r>
            <a:r>
              <a:rPr lang="en-GB" sz="1250">
                <a:solidFill>
                  <a:srgbClr val="000000"/>
                </a:solidFill>
                <a:latin typeface="Arial"/>
                <a:ea typeface="Arial"/>
                <a:cs typeface="Arial"/>
                <a:sym typeface="Arial"/>
              </a:rPr>
              <a:t> better academic performance.</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Sleep hours and stress levels may be correlated, but external factors (e.g., deadlines) could also influence stress.</a:t>
            </a:r>
            <a:endParaRPr sz="1250">
              <a:solidFill>
                <a:srgbClr val="000000"/>
              </a:solidFill>
              <a:latin typeface="Arial"/>
              <a:ea typeface="Arial"/>
              <a:cs typeface="Arial"/>
              <a:sym typeface="Arial"/>
            </a:endParaRPr>
          </a:p>
          <a:p>
            <a:pPr indent="-307975" lvl="0" marL="457200" rtl="0" algn="l">
              <a:lnSpc>
                <a:spcPct val="95000"/>
              </a:lnSpc>
              <a:spcBef>
                <a:spcPts val="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Impact</a:t>
            </a:r>
            <a:r>
              <a:rPr lang="en-GB" sz="1250">
                <a:solidFill>
                  <a:srgbClr val="000000"/>
                </a:solidFill>
                <a:latin typeface="Arial"/>
                <a:ea typeface="Arial"/>
                <a:cs typeface="Arial"/>
                <a:sym typeface="Arial"/>
              </a:rPr>
              <a:t>: Misinterpretation of relationships can lead to oversimplified conclusions.</a:t>
            </a:r>
            <a:endParaRPr sz="125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50">
                <a:solidFill>
                  <a:srgbClr val="000000"/>
                </a:solidFill>
                <a:latin typeface="Arial"/>
                <a:ea typeface="Arial"/>
                <a:cs typeface="Arial"/>
                <a:sym typeface="Arial"/>
              </a:rPr>
              <a:t>2. Lack of External Context</a:t>
            </a:r>
            <a:endParaRPr b="1" sz="1250">
              <a:solidFill>
                <a:srgbClr val="000000"/>
              </a:solidFill>
              <a:latin typeface="Arial"/>
              <a:ea typeface="Arial"/>
              <a:cs typeface="Arial"/>
              <a:sym typeface="Arial"/>
            </a:endParaRPr>
          </a:p>
          <a:p>
            <a:pPr indent="-307975" lvl="0" marL="457200" rtl="0" algn="l">
              <a:lnSpc>
                <a:spcPct val="95000"/>
              </a:lnSpc>
              <a:spcBef>
                <a:spcPts val="120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Issue</a:t>
            </a:r>
            <a:r>
              <a:rPr lang="en-GB" sz="1250">
                <a:solidFill>
                  <a:srgbClr val="000000"/>
                </a:solidFill>
                <a:latin typeface="Arial"/>
                <a:ea typeface="Arial"/>
                <a:cs typeface="Arial"/>
                <a:sym typeface="Arial"/>
              </a:rPr>
              <a:t>: The analysis does not account for external factors, such as:</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Socioeconomic background</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Access to resources (tutors, extracurricular facilities)</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Type of academic institution or curriculum difficulty</a:t>
            </a:r>
            <a:endParaRPr sz="1250">
              <a:solidFill>
                <a:srgbClr val="000000"/>
              </a:solidFill>
              <a:latin typeface="Arial"/>
              <a:ea typeface="Arial"/>
              <a:cs typeface="Arial"/>
              <a:sym typeface="Arial"/>
            </a:endParaRPr>
          </a:p>
          <a:p>
            <a:pPr indent="-307975" lvl="0" marL="457200" rtl="0" algn="l">
              <a:lnSpc>
                <a:spcPct val="95000"/>
              </a:lnSpc>
              <a:spcBef>
                <a:spcPts val="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Impact</a:t>
            </a:r>
            <a:r>
              <a:rPr lang="en-GB" sz="1250">
                <a:solidFill>
                  <a:srgbClr val="000000"/>
                </a:solidFill>
                <a:latin typeface="Arial"/>
                <a:ea typeface="Arial"/>
                <a:cs typeface="Arial"/>
                <a:sym typeface="Arial"/>
              </a:rPr>
              <a:t>: The findings may not generalize to all student populations.</a:t>
            </a:r>
            <a:endParaRPr sz="1250">
              <a:solidFill>
                <a:srgbClr val="000000"/>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1250"/>
          </a:p>
        </p:txBody>
      </p:sp>
      <p:sp>
        <p:nvSpPr>
          <p:cNvPr id="318" name="Google Shape;318;p53"/>
          <p:cNvSpPr txBox="1"/>
          <p:nvPr>
            <p:ph type="title"/>
          </p:nvPr>
        </p:nvSpPr>
        <p:spPr>
          <a:xfrm>
            <a:off x="311700" y="229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LIMITATIONS</a:t>
            </a:r>
            <a:endParaRPr b="1">
              <a:latin typeface="EB Garamond"/>
              <a:ea typeface="EB Garamond"/>
              <a:cs typeface="EB Garamond"/>
              <a:sym typeface="EB 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idx="1" type="body"/>
          </p:nvPr>
        </p:nvSpPr>
        <p:spPr>
          <a:xfrm>
            <a:off x="356500" y="838500"/>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b="1" lang="en-GB" sz="1250">
                <a:solidFill>
                  <a:srgbClr val="000000"/>
                </a:solidFill>
                <a:latin typeface="Arial"/>
                <a:ea typeface="Arial"/>
                <a:cs typeface="Arial"/>
                <a:sym typeface="Arial"/>
              </a:rPr>
              <a:t>3. Uniformity in Data Range</a:t>
            </a:r>
            <a:endParaRPr b="1" sz="1250">
              <a:solidFill>
                <a:srgbClr val="000000"/>
              </a:solidFill>
              <a:latin typeface="Arial"/>
              <a:ea typeface="Arial"/>
              <a:cs typeface="Arial"/>
              <a:sym typeface="Arial"/>
            </a:endParaRPr>
          </a:p>
          <a:p>
            <a:pPr indent="-307975" lvl="0" marL="457200" rtl="0" algn="l">
              <a:lnSpc>
                <a:spcPct val="95000"/>
              </a:lnSpc>
              <a:spcBef>
                <a:spcPts val="120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Issue</a:t>
            </a:r>
            <a:r>
              <a:rPr lang="en-GB" sz="1250">
                <a:solidFill>
                  <a:srgbClr val="000000"/>
                </a:solidFill>
                <a:latin typeface="Arial"/>
                <a:ea typeface="Arial"/>
                <a:cs typeface="Arial"/>
                <a:sym typeface="Arial"/>
              </a:rPr>
              <a:t>: Many variables (e.g., study hours) have a narrow range, making it challenging to observe patterns like diminishing returns.</a:t>
            </a:r>
            <a:endParaRPr sz="1250">
              <a:solidFill>
                <a:srgbClr val="000000"/>
              </a:solidFill>
              <a:latin typeface="Arial"/>
              <a:ea typeface="Arial"/>
              <a:cs typeface="Arial"/>
              <a:sym typeface="Arial"/>
            </a:endParaRPr>
          </a:p>
          <a:p>
            <a:pPr indent="-307975" lvl="0" marL="457200" rtl="0" algn="l">
              <a:lnSpc>
                <a:spcPct val="95000"/>
              </a:lnSpc>
              <a:spcBef>
                <a:spcPts val="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Impact</a:t>
            </a:r>
            <a:r>
              <a:rPr lang="en-GB" sz="1250">
                <a:solidFill>
                  <a:srgbClr val="000000"/>
                </a:solidFill>
                <a:latin typeface="Arial"/>
                <a:ea typeface="Arial"/>
                <a:cs typeface="Arial"/>
                <a:sym typeface="Arial"/>
              </a:rPr>
              <a:t>: Subtle effects (e.g., the impact of extremely high or low study hours) may not be captured effectively.</a:t>
            </a:r>
            <a:endParaRPr sz="125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50">
                <a:solidFill>
                  <a:srgbClr val="000000"/>
                </a:solidFill>
                <a:latin typeface="Arial"/>
                <a:ea typeface="Arial"/>
                <a:cs typeface="Arial"/>
                <a:sym typeface="Arial"/>
              </a:rPr>
              <a:t>4. Oversimplification of Stress Levels</a:t>
            </a:r>
            <a:endParaRPr b="1" sz="1250">
              <a:solidFill>
                <a:srgbClr val="000000"/>
              </a:solidFill>
              <a:latin typeface="Arial"/>
              <a:ea typeface="Arial"/>
              <a:cs typeface="Arial"/>
              <a:sym typeface="Arial"/>
            </a:endParaRPr>
          </a:p>
          <a:p>
            <a:pPr indent="-307975" lvl="0" marL="457200" rtl="0" algn="l">
              <a:lnSpc>
                <a:spcPct val="95000"/>
              </a:lnSpc>
              <a:spcBef>
                <a:spcPts val="120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Issue</a:t>
            </a:r>
            <a:r>
              <a:rPr lang="en-GB" sz="1250">
                <a:solidFill>
                  <a:srgbClr val="000000"/>
                </a:solidFill>
                <a:latin typeface="Arial"/>
                <a:ea typeface="Arial"/>
                <a:cs typeface="Arial"/>
                <a:sym typeface="Arial"/>
              </a:rPr>
              <a:t>: Stress levels are categorized into "Low," "Moderate," and "High," which may oversimplify a complex psychological factor.</a:t>
            </a:r>
            <a:endParaRPr sz="1250">
              <a:solidFill>
                <a:srgbClr val="000000"/>
              </a:solidFill>
              <a:latin typeface="Arial"/>
              <a:ea typeface="Arial"/>
              <a:cs typeface="Arial"/>
              <a:sym typeface="Arial"/>
            </a:endParaRPr>
          </a:p>
          <a:p>
            <a:pPr indent="-307975" lvl="0" marL="457200" rtl="0" algn="l">
              <a:lnSpc>
                <a:spcPct val="95000"/>
              </a:lnSpc>
              <a:spcBef>
                <a:spcPts val="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Impact</a:t>
            </a:r>
            <a:r>
              <a:rPr lang="en-GB" sz="1250">
                <a:solidFill>
                  <a:srgbClr val="000000"/>
                </a:solidFill>
                <a:latin typeface="Arial"/>
                <a:ea typeface="Arial"/>
                <a:cs typeface="Arial"/>
                <a:sym typeface="Arial"/>
              </a:rPr>
              <a:t>: This approach could obscure finer distinctions within each stress category and their impact on other variables.</a:t>
            </a:r>
            <a:endParaRPr sz="125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50">
                <a:solidFill>
                  <a:srgbClr val="000000"/>
                </a:solidFill>
                <a:latin typeface="Arial"/>
                <a:ea typeface="Arial"/>
                <a:cs typeface="Arial"/>
                <a:sym typeface="Arial"/>
              </a:rPr>
              <a:t>5. Potential Data Quality Issues</a:t>
            </a:r>
            <a:endParaRPr b="1" sz="1250">
              <a:solidFill>
                <a:srgbClr val="000000"/>
              </a:solidFill>
              <a:latin typeface="Arial"/>
              <a:ea typeface="Arial"/>
              <a:cs typeface="Arial"/>
              <a:sym typeface="Arial"/>
            </a:endParaRPr>
          </a:p>
          <a:p>
            <a:pPr indent="-307975" lvl="0" marL="457200" rtl="0" algn="l">
              <a:lnSpc>
                <a:spcPct val="95000"/>
              </a:lnSpc>
              <a:spcBef>
                <a:spcPts val="120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Issue</a:t>
            </a:r>
            <a:r>
              <a:rPr lang="en-GB" sz="1250">
                <a:solidFill>
                  <a:srgbClr val="000000"/>
                </a:solidFill>
                <a:latin typeface="Arial"/>
                <a:ea typeface="Arial"/>
                <a:cs typeface="Arial"/>
                <a:sym typeface="Arial"/>
              </a:rPr>
              <a:t>: The quality of the dataset is unclear:</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Were variables self-reported (e.g., stress levels, GPA)? If so, there could be biases.</a:t>
            </a:r>
            <a:endParaRPr sz="1250">
              <a:solidFill>
                <a:srgbClr val="000000"/>
              </a:solidFill>
              <a:latin typeface="Arial"/>
              <a:ea typeface="Arial"/>
              <a:cs typeface="Arial"/>
              <a:sym typeface="Arial"/>
            </a:endParaRPr>
          </a:p>
          <a:p>
            <a:pPr indent="-307975" lvl="1" marL="914400" rtl="0" algn="l">
              <a:lnSpc>
                <a:spcPct val="95000"/>
              </a:lnSpc>
              <a:spcBef>
                <a:spcPts val="0"/>
              </a:spcBef>
              <a:spcAft>
                <a:spcPts val="0"/>
              </a:spcAft>
              <a:buClr>
                <a:srgbClr val="000000"/>
              </a:buClr>
              <a:buSzPts val="1250"/>
              <a:buFont typeface="Arial"/>
              <a:buChar char="○"/>
            </a:pPr>
            <a:r>
              <a:rPr lang="en-GB" sz="1250">
                <a:solidFill>
                  <a:srgbClr val="000000"/>
                </a:solidFill>
                <a:latin typeface="Arial"/>
                <a:ea typeface="Arial"/>
                <a:cs typeface="Arial"/>
                <a:sym typeface="Arial"/>
              </a:rPr>
              <a:t>Are there any missing or inaccurate data points?</a:t>
            </a:r>
            <a:endParaRPr sz="1250">
              <a:solidFill>
                <a:srgbClr val="000000"/>
              </a:solidFill>
              <a:latin typeface="Arial"/>
              <a:ea typeface="Arial"/>
              <a:cs typeface="Arial"/>
              <a:sym typeface="Arial"/>
            </a:endParaRPr>
          </a:p>
          <a:p>
            <a:pPr indent="-307975" lvl="0" marL="457200" rtl="0" algn="l">
              <a:lnSpc>
                <a:spcPct val="95000"/>
              </a:lnSpc>
              <a:spcBef>
                <a:spcPts val="0"/>
              </a:spcBef>
              <a:spcAft>
                <a:spcPts val="0"/>
              </a:spcAft>
              <a:buClr>
                <a:srgbClr val="000000"/>
              </a:buClr>
              <a:buSzPts val="1250"/>
              <a:buFont typeface="Arial"/>
              <a:buChar char="●"/>
            </a:pPr>
            <a:r>
              <a:rPr b="1" lang="en-GB" sz="1250">
                <a:solidFill>
                  <a:srgbClr val="000000"/>
                </a:solidFill>
                <a:latin typeface="Arial"/>
                <a:ea typeface="Arial"/>
                <a:cs typeface="Arial"/>
                <a:sym typeface="Arial"/>
              </a:rPr>
              <a:t>Impact</a:t>
            </a:r>
            <a:r>
              <a:rPr lang="en-GB" sz="1250">
                <a:solidFill>
                  <a:srgbClr val="000000"/>
                </a:solidFill>
                <a:latin typeface="Arial"/>
                <a:ea typeface="Arial"/>
                <a:cs typeface="Arial"/>
                <a:sym typeface="Arial"/>
              </a:rPr>
              <a:t>: Inaccurate or incomplete data may reduce the reliability of conclusions.</a:t>
            </a:r>
            <a:endParaRPr sz="1250">
              <a:solidFill>
                <a:srgbClr val="000000"/>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1250"/>
          </a:p>
        </p:txBody>
      </p:sp>
      <p:sp>
        <p:nvSpPr>
          <p:cNvPr id="324" name="Google Shape;324;p54"/>
          <p:cNvSpPr txBox="1"/>
          <p:nvPr>
            <p:ph type="title"/>
          </p:nvPr>
        </p:nvSpPr>
        <p:spPr>
          <a:xfrm>
            <a:off x="311700" y="26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LIMITATIONS</a:t>
            </a:r>
            <a:endParaRPr b="1">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idx="1" type="body"/>
          </p:nvPr>
        </p:nvSpPr>
        <p:spPr>
          <a:xfrm>
            <a:off x="311700" y="686150"/>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b="1" lang="en-GB" sz="1200">
                <a:solidFill>
                  <a:srgbClr val="000000"/>
                </a:solidFill>
                <a:latin typeface="Arial"/>
                <a:ea typeface="Arial"/>
                <a:cs typeface="Arial"/>
                <a:sym typeface="Arial"/>
              </a:rPr>
              <a:t>6. Limited Variables</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Issue</a:t>
            </a:r>
            <a:r>
              <a:rPr lang="en-GB" sz="1200">
                <a:solidFill>
                  <a:srgbClr val="000000"/>
                </a:solidFill>
                <a:latin typeface="Arial"/>
                <a:ea typeface="Arial"/>
                <a:cs typeface="Arial"/>
                <a:sym typeface="Arial"/>
              </a:rPr>
              <a:t>: The dataset does not include variables like:</a:t>
            </a:r>
            <a:endParaRPr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Mental health conditions</a:t>
            </a:r>
            <a:endParaRPr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Peer influence</a:t>
            </a:r>
            <a:endParaRPr sz="1200">
              <a:solidFill>
                <a:srgbClr val="000000"/>
              </a:solidFill>
              <a:latin typeface="Arial"/>
              <a:ea typeface="Arial"/>
              <a:cs typeface="Arial"/>
              <a:sym typeface="Arial"/>
            </a:endParaRPr>
          </a:p>
          <a:p>
            <a:pPr indent="-304800" lvl="1" marL="914400" rtl="0" algn="l">
              <a:lnSpc>
                <a:spcPct val="95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Academic support or teaching quality</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Impact</a:t>
            </a:r>
            <a:r>
              <a:rPr lang="en-GB" sz="1200">
                <a:solidFill>
                  <a:srgbClr val="000000"/>
                </a:solidFill>
                <a:latin typeface="Arial"/>
                <a:ea typeface="Arial"/>
                <a:cs typeface="Arial"/>
                <a:sym typeface="Arial"/>
              </a:rPr>
              <a:t>: Important factors that could provide more context to stress and GPA are excluded.</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00">
                <a:solidFill>
                  <a:srgbClr val="000000"/>
                </a:solidFill>
                <a:latin typeface="Arial"/>
                <a:ea typeface="Arial"/>
                <a:cs typeface="Arial"/>
                <a:sym typeface="Arial"/>
              </a:rPr>
              <a:t>7. Sample-Specific Findings</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Issue</a:t>
            </a:r>
            <a:r>
              <a:rPr lang="en-GB" sz="1200">
                <a:solidFill>
                  <a:srgbClr val="000000"/>
                </a:solidFill>
                <a:latin typeface="Arial"/>
                <a:ea typeface="Arial"/>
                <a:cs typeface="Arial"/>
                <a:sym typeface="Arial"/>
              </a:rPr>
              <a:t>: The analysis is based on a specific dataset, which may not reflect broader student populations.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Impact</a:t>
            </a:r>
            <a:r>
              <a:rPr lang="en-GB" sz="1200">
                <a:solidFill>
                  <a:srgbClr val="000000"/>
                </a:solidFill>
                <a:latin typeface="Arial"/>
                <a:ea typeface="Arial"/>
                <a:cs typeface="Arial"/>
                <a:sym typeface="Arial"/>
              </a:rPr>
              <a:t>: Results might not generalize across different regions, age groups, or educational settings.</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00">
                <a:solidFill>
                  <a:srgbClr val="000000"/>
                </a:solidFill>
                <a:latin typeface="Arial"/>
                <a:ea typeface="Arial"/>
                <a:cs typeface="Arial"/>
                <a:sym typeface="Arial"/>
              </a:rPr>
              <a:t>8. Non-Linear Relationships</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Issue</a:t>
            </a:r>
            <a:r>
              <a:rPr lang="en-GB" sz="1200">
                <a:solidFill>
                  <a:srgbClr val="000000"/>
                </a:solidFill>
                <a:latin typeface="Arial"/>
                <a:ea typeface="Arial"/>
                <a:cs typeface="Arial"/>
                <a:sym typeface="Arial"/>
              </a:rPr>
              <a:t>: Some relationships might be non-linear, but the analysis primarily assumes linear trends in visualizations.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Impact</a:t>
            </a:r>
            <a:r>
              <a:rPr lang="en-GB" sz="1200">
                <a:solidFill>
                  <a:srgbClr val="000000"/>
                </a:solidFill>
                <a:latin typeface="Arial"/>
                <a:ea typeface="Arial"/>
                <a:cs typeface="Arial"/>
                <a:sym typeface="Arial"/>
              </a:rPr>
              <a:t>: Important nuances, like thresholds or diminishing returns (e.g., studying beyond 8 hours having minimal GPA impact), might be missed.</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rPr b="1" lang="en-GB" sz="1200">
                <a:solidFill>
                  <a:srgbClr val="000000"/>
                </a:solidFill>
                <a:latin typeface="Arial"/>
                <a:ea typeface="Arial"/>
                <a:cs typeface="Arial"/>
                <a:sym typeface="Arial"/>
              </a:rPr>
              <a:t>9. Unexamined Interactions</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Issue</a:t>
            </a:r>
            <a:r>
              <a:rPr lang="en-GB" sz="1200">
                <a:solidFill>
                  <a:srgbClr val="000000"/>
                </a:solidFill>
                <a:latin typeface="Arial"/>
                <a:ea typeface="Arial"/>
                <a:cs typeface="Arial"/>
                <a:sym typeface="Arial"/>
              </a:rPr>
              <a:t>: Interactions between multiple variables (e.g., how sleep and physical activity jointly affect GPA) are not analyzed.</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b="1" lang="en-GB" sz="1200">
                <a:solidFill>
                  <a:srgbClr val="000000"/>
                </a:solidFill>
                <a:latin typeface="Arial"/>
                <a:ea typeface="Arial"/>
                <a:cs typeface="Arial"/>
                <a:sym typeface="Arial"/>
              </a:rPr>
              <a:t>Impact</a:t>
            </a:r>
            <a:r>
              <a:rPr lang="en-GB" sz="1200">
                <a:solidFill>
                  <a:srgbClr val="000000"/>
                </a:solidFill>
                <a:latin typeface="Arial"/>
                <a:ea typeface="Arial"/>
                <a:cs typeface="Arial"/>
                <a:sym typeface="Arial"/>
              </a:rPr>
              <a:t>: Overlooking these relationships could limit deeper insights into student performance and well-being.</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t/>
            </a:r>
            <a:endParaRPr sz="1200">
              <a:solidFill>
                <a:srgbClr val="000000"/>
              </a:solidFill>
              <a:latin typeface="Arial"/>
              <a:ea typeface="Arial"/>
              <a:cs typeface="Arial"/>
              <a:sym typeface="Arial"/>
            </a:endParaRPr>
          </a:p>
          <a:p>
            <a:pPr indent="0" lvl="0" marL="0" rtl="0" algn="l">
              <a:lnSpc>
                <a:spcPct val="95000"/>
              </a:lnSpc>
              <a:spcBef>
                <a:spcPts val="0"/>
              </a:spcBef>
              <a:spcAft>
                <a:spcPts val="1200"/>
              </a:spcAft>
              <a:buSzPts val="275"/>
              <a:buNone/>
            </a:pPr>
            <a:r>
              <a:t/>
            </a:r>
            <a:endParaRPr sz="1200"/>
          </a:p>
        </p:txBody>
      </p:sp>
      <p:sp>
        <p:nvSpPr>
          <p:cNvPr id="330" name="Google Shape;330;p55"/>
          <p:cNvSpPr txBox="1"/>
          <p:nvPr>
            <p:ph type="title"/>
          </p:nvPr>
        </p:nvSpPr>
        <p:spPr>
          <a:xfrm>
            <a:off x="311700" y="11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LIMITATIONS</a:t>
            </a:r>
            <a:endParaRPr b="1">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1. Establish Causation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Use regression models or causal inference techniques to identify the factors that directly influence GPA and stress, moving beyond simple correlations.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2. Expand Data Variables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Collect additional data, such as mental health metrics, socioeconomic factors, and academic workload, for a more comprehensive analysis.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3. Explore Non-Linear Relationships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Investigate diminishing returns (e.g., the plateau effect of study hours) and non-linear trends using advanced statistical models.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4. Improve Data Quality</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Ensure data accuracy by collecting institutional records for GPA and validated tools for stress assessment, minimizing self-report bias.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5. Analyze Variable Interactions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Study how combinations of variables (e.g., sleep and physical activity) jointly affect GPA and stress for deeper insights.</a:t>
            </a:r>
            <a:endParaRPr sz="1100">
              <a:solidFill>
                <a:srgbClr val="000000"/>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1250"/>
          </a:p>
        </p:txBody>
      </p:sp>
      <p:sp>
        <p:nvSpPr>
          <p:cNvPr id="336" name="Google Shape;336;p56"/>
          <p:cNvSpPr txBox="1"/>
          <p:nvPr>
            <p:ph type="title"/>
          </p:nvPr>
        </p:nvSpPr>
        <p:spPr>
          <a:xfrm>
            <a:off x="311700" y="26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OPPORTUNITIES AND SUGGESTIONS</a:t>
            </a:r>
            <a:endParaRPr b="1">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6. Collect Longitudinal Data</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Track changes over time to understand how habits and stress levels evolve during academic terms and their long-term effects.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7. Provide Practical Recommendations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Use findings to suggest optimal study hours, extracurricular involvement, and sleep schedules tailored to students' needs.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8. Identify Stress Triggers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Analyze data on stress sources (e.g., academic pressure or lack of sleep) and assess the effectiveness of coping mechanisms.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9. Generalize Across Populations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Validate findings across diverse student groups to ensure that conclusions apply broadly, not just to a specific sample.</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10. Develop Visualization Tools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Create interactive dashboards or apps to present insights clearly and offer actionable advice to students, parents, and educators.</a:t>
            </a:r>
            <a:endParaRPr sz="11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t/>
            </a:r>
            <a:endParaRPr sz="125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t/>
            </a:r>
            <a:endParaRPr sz="1250">
              <a:solidFill>
                <a:srgbClr val="000000"/>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1250"/>
          </a:p>
        </p:txBody>
      </p:sp>
      <p:sp>
        <p:nvSpPr>
          <p:cNvPr id="342" name="Google Shape;342;p57"/>
          <p:cNvSpPr txBox="1"/>
          <p:nvPr>
            <p:ph type="title"/>
          </p:nvPr>
        </p:nvSpPr>
        <p:spPr>
          <a:xfrm>
            <a:off x="311700" y="26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OPPORTUNITIES AND SUGGESTIONS</a:t>
            </a:r>
            <a:endParaRPr b="1">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300">
                <a:latin typeface="EB Garamond"/>
                <a:ea typeface="EB Garamond"/>
                <a:cs typeface="EB Garamond"/>
                <a:sym typeface="EB Garamond"/>
              </a:rPr>
              <a:t>THANK YOU</a:t>
            </a:r>
            <a:endParaRPr sz="43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Questions Researched</a:t>
            </a:r>
            <a:endParaRPr b="1">
              <a:latin typeface="EB Garamond"/>
              <a:ea typeface="EB Garamond"/>
              <a:cs typeface="EB Garamond"/>
              <a:sym typeface="EB Garamond"/>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7975" lvl="0" marL="4572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What is the relationship between study hours and GPA?</a:t>
            </a:r>
            <a:endParaRPr sz="1250">
              <a:solidFill>
                <a:schemeClr val="dk1"/>
              </a:solidFill>
              <a:latin typeface="Arial"/>
              <a:ea typeface="Arial"/>
              <a:cs typeface="Arial"/>
              <a:sym typeface="Arial"/>
            </a:endParaRPr>
          </a:p>
          <a:p>
            <a:pPr indent="-307975" lvl="1" marL="9144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Understanding this relationship can provide insights into whether increased study time leads to better academic performance or if there is a point of diminishing returns.</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How do extracurricular activities affect GPA and stress levels?</a:t>
            </a:r>
            <a:endParaRPr sz="1250">
              <a:solidFill>
                <a:schemeClr val="dk1"/>
              </a:solidFill>
              <a:latin typeface="Arial"/>
              <a:ea typeface="Arial"/>
              <a:cs typeface="Arial"/>
              <a:sym typeface="Arial"/>
            </a:endParaRPr>
          </a:p>
          <a:p>
            <a:pPr indent="-307975" lvl="1" marL="9144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This helps to explore whether balancing extracurricular activities contributes positively to academic performance or adds to student stress.</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Does the number of sleep hours correlate with GPA and stress levels?</a:t>
            </a:r>
            <a:endParaRPr sz="1250">
              <a:solidFill>
                <a:schemeClr val="dk1"/>
              </a:solidFill>
              <a:latin typeface="Arial"/>
              <a:ea typeface="Arial"/>
              <a:cs typeface="Arial"/>
              <a:sym typeface="Arial"/>
            </a:endParaRPr>
          </a:p>
          <a:p>
            <a:pPr indent="-307975" lvl="1" marL="9144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Sleep is crucial for cognitive functioning. Understanding this correlation can shed light on whether better sleep patterns contribute to improved academic outcomes and reduced stress.</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What is the impact of physical activity on GPA and stress levels?</a:t>
            </a:r>
            <a:endParaRPr sz="1250">
              <a:solidFill>
                <a:schemeClr val="dk1"/>
              </a:solidFill>
              <a:latin typeface="Arial"/>
              <a:ea typeface="Arial"/>
              <a:cs typeface="Arial"/>
              <a:sym typeface="Arial"/>
            </a:endParaRPr>
          </a:p>
          <a:p>
            <a:pPr indent="-307975" lvl="1" marL="9144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Physical activity is known to reduce stress and improve mental well-being. Determining its effect on academic performance and stress can guide recommendations for students.</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Is there a significant difference in GPA or stress levels across different levels of social interaction?</a:t>
            </a:r>
            <a:endParaRPr sz="1250">
              <a:solidFill>
                <a:schemeClr val="dk1"/>
              </a:solidFill>
              <a:latin typeface="Arial"/>
              <a:ea typeface="Arial"/>
              <a:cs typeface="Arial"/>
              <a:sym typeface="Arial"/>
            </a:endParaRPr>
          </a:p>
          <a:p>
            <a:pPr indent="-307975" lvl="1" marL="914400" rtl="0" algn="just">
              <a:spcBef>
                <a:spcPts val="0"/>
              </a:spcBef>
              <a:spcAft>
                <a:spcPts val="0"/>
              </a:spcAft>
              <a:buClr>
                <a:schemeClr val="dk1"/>
              </a:buClr>
              <a:buSzPts val="1250"/>
              <a:buFont typeface="Arial"/>
              <a:buChar char="○"/>
            </a:pPr>
            <a:r>
              <a:rPr lang="en-GB" sz="1250">
                <a:solidFill>
                  <a:schemeClr val="dk1"/>
                </a:solidFill>
                <a:latin typeface="Arial"/>
                <a:ea typeface="Arial"/>
                <a:cs typeface="Arial"/>
                <a:sym typeface="Arial"/>
              </a:rPr>
              <a:t>This can reveal whether social engagement acts as a stress reliever or distractor for academic focus.</a:t>
            </a:r>
            <a:endParaRPr sz="125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274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EB Garamond"/>
                <a:ea typeface="EB Garamond"/>
                <a:cs typeface="EB Garamond"/>
                <a:sym typeface="EB Garamond"/>
              </a:rPr>
              <a:t>Hypotheses</a:t>
            </a:r>
            <a:endParaRPr b="1">
              <a:latin typeface="EB Garamond"/>
              <a:ea typeface="EB Garamond"/>
              <a:cs typeface="EB Garamond"/>
              <a:sym typeface="EB Garamond"/>
            </a:endParaRPr>
          </a:p>
        </p:txBody>
      </p:sp>
      <p:sp>
        <p:nvSpPr>
          <p:cNvPr id="86" name="Google Shape;86;p18"/>
          <p:cNvSpPr txBox="1"/>
          <p:nvPr>
            <p:ph idx="1" type="body"/>
          </p:nvPr>
        </p:nvSpPr>
        <p:spPr>
          <a:xfrm>
            <a:off x="311700" y="9015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H1: Students who study for more hours per day will have a higher GPA, but excessive study hours may lead to a plateau or even a decline in performance due to burnout</a:t>
            </a:r>
            <a:r>
              <a:rPr lang="en-GB"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Reason: Previous studies suggest a positive but nonlinear relationship between study time and performance.</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H2: Moderate participation in extracurricular activities is positively correlated with GPA and negatively correlated with stress levels.</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Reason: Balanced involvement in activities can improve time management and provide relaxation, enhancing overall outcomes.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H3: Students who sleep at least 7-9 hours per day will have higher GPAs and lower stress levels compared to those who sleep less or more.</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Reason: Optimal sleep duration is linked to better cognitive functioning and emotional regulation.</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H4: Regular physical activity is associated with lower stress levels and higher GPAs.</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Reason: Physical activity promotes mental clarity and stress reduction, which can indirectly boost academic performance.</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H5: Students with higher social hours per day may experience higher stress levels and potentially lower GPAs due to distraction, unless balanced well.</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Reason: Excessive social engagement might detract from study time, but moderate levels can provide necessary emotional support</a:t>
            </a:r>
            <a:r>
              <a:rPr lang="en-GB"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311700" y="1475500"/>
            <a:ext cx="8616900" cy="274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50">
                <a:solidFill>
                  <a:schemeClr val="dk1"/>
                </a:solidFill>
                <a:latin typeface="Arial"/>
                <a:ea typeface="Arial"/>
                <a:cs typeface="Arial"/>
                <a:sym typeface="Arial"/>
              </a:rPr>
              <a:t>The motivation for analyzing these questions lies in the increasing challenges students face in balancing academic, personal, and social demands. With rising concerns about mental health, stress, and academic performance, it is crucial to identify patterns and actionable insights that can help students achieve better outcomes without compromising their well-being. </a:t>
            </a:r>
            <a:endParaRPr sz="1250">
              <a:solidFill>
                <a:schemeClr val="dk1"/>
              </a:solidFill>
              <a:latin typeface="Arial"/>
              <a:ea typeface="Arial"/>
              <a:cs typeface="Arial"/>
              <a:sym typeface="Arial"/>
            </a:endParaRPr>
          </a:p>
          <a:p>
            <a:pPr indent="0" lvl="0" marL="0" rtl="0" algn="just">
              <a:spcBef>
                <a:spcPts val="1200"/>
              </a:spcBef>
              <a:spcAft>
                <a:spcPts val="0"/>
              </a:spcAft>
              <a:buNone/>
            </a:pPr>
            <a:r>
              <a:rPr lang="en-GB" sz="1250">
                <a:solidFill>
                  <a:schemeClr val="dk1"/>
                </a:solidFill>
                <a:latin typeface="Arial"/>
                <a:ea typeface="Arial"/>
                <a:cs typeface="Arial"/>
                <a:sym typeface="Arial"/>
              </a:rPr>
              <a:t>These research questions are worth exploring because they address the following key aspects:  </a:t>
            </a:r>
            <a:endParaRPr sz="1250">
              <a:solidFill>
                <a:schemeClr val="dk1"/>
              </a:solidFill>
              <a:latin typeface="Arial"/>
              <a:ea typeface="Arial"/>
              <a:cs typeface="Arial"/>
              <a:sym typeface="Arial"/>
            </a:endParaRPr>
          </a:p>
          <a:p>
            <a:pPr indent="-307975" lvl="0" marL="457200" rtl="0" algn="just">
              <a:spcBef>
                <a:spcPts val="1200"/>
              </a:spcBef>
              <a:spcAft>
                <a:spcPts val="0"/>
              </a:spcAft>
              <a:buClr>
                <a:schemeClr val="dk1"/>
              </a:buClr>
              <a:buSzPts val="1250"/>
              <a:buFont typeface="Arial"/>
              <a:buChar char="●"/>
            </a:pPr>
            <a:r>
              <a:rPr b="1" lang="en-GB" sz="1250">
                <a:solidFill>
                  <a:schemeClr val="dk1"/>
                </a:solidFill>
                <a:latin typeface="Arial"/>
                <a:ea typeface="Arial"/>
                <a:cs typeface="Arial"/>
                <a:sym typeface="Arial"/>
              </a:rPr>
              <a:t>Holistic Student Development</a:t>
            </a:r>
            <a:r>
              <a:rPr lang="en-GB" sz="1250">
                <a:solidFill>
                  <a:schemeClr val="dk1"/>
                </a:solidFill>
                <a:latin typeface="Arial"/>
                <a:ea typeface="Arial"/>
                <a:cs typeface="Arial"/>
                <a:sym typeface="Arial"/>
              </a:rPr>
              <a:t>: Understanding how lifestyle factors contribute to academic success and stress levels.  </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b="1" lang="en-GB" sz="1250">
                <a:solidFill>
                  <a:schemeClr val="dk1"/>
                </a:solidFill>
                <a:latin typeface="Arial"/>
                <a:ea typeface="Arial"/>
                <a:cs typeface="Arial"/>
                <a:sym typeface="Arial"/>
              </a:rPr>
              <a:t>Actionable Insights</a:t>
            </a:r>
            <a:r>
              <a:rPr lang="en-GB" sz="1250">
                <a:solidFill>
                  <a:schemeClr val="dk1"/>
                </a:solidFill>
                <a:latin typeface="Arial"/>
                <a:ea typeface="Arial"/>
                <a:cs typeface="Arial"/>
                <a:sym typeface="Arial"/>
              </a:rPr>
              <a:t>: Providing students with evidence-based recommendations to optimize their routines.</a:t>
            </a:r>
            <a:endParaRPr sz="1250">
              <a:solidFill>
                <a:schemeClr val="dk1"/>
              </a:solidFill>
              <a:latin typeface="Arial"/>
              <a:ea typeface="Arial"/>
              <a:cs typeface="Arial"/>
              <a:sym typeface="Arial"/>
            </a:endParaRPr>
          </a:p>
          <a:p>
            <a:pPr indent="-307975" lvl="0" marL="457200" rtl="0" algn="just">
              <a:spcBef>
                <a:spcPts val="0"/>
              </a:spcBef>
              <a:spcAft>
                <a:spcPts val="0"/>
              </a:spcAft>
              <a:buClr>
                <a:schemeClr val="dk1"/>
              </a:buClr>
              <a:buSzPts val="1250"/>
              <a:buFont typeface="Arial"/>
              <a:buChar char="●"/>
            </a:pPr>
            <a:r>
              <a:rPr b="1" lang="en-GB" sz="1250">
                <a:solidFill>
                  <a:schemeClr val="dk1"/>
                </a:solidFill>
                <a:latin typeface="Arial"/>
                <a:ea typeface="Arial"/>
                <a:cs typeface="Arial"/>
                <a:sym typeface="Arial"/>
              </a:rPr>
              <a:t>Policy Implications</a:t>
            </a:r>
            <a:r>
              <a:rPr lang="en-GB" sz="1250">
                <a:solidFill>
                  <a:schemeClr val="dk1"/>
                </a:solidFill>
                <a:latin typeface="Arial"/>
                <a:ea typeface="Arial"/>
                <a:cs typeface="Arial"/>
                <a:sym typeface="Arial"/>
              </a:rPr>
              <a:t>: Informing educators and institutions about areas requiring intervention, such as promoting extracurricular activities or encouraging healthy sleep habits</a:t>
            </a:r>
            <a:r>
              <a:rPr lang="en-GB" sz="1250">
                <a:solidFill>
                  <a:schemeClr val="dk1"/>
                </a:solidFill>
                <a:latin typeface="Arial"/>
                <a:ea typeface="Arial"/>
                <a:cs typeface="Arial"/>
                <a:sym typeface="Arial"/>
              </a:rPr>
              <a:t>.</a:t>
            </a:r>
            <a:endParaRPr sz="1250">
              <a:solidFill>
                <a:schemeClr val="dk1"/>
              </a:solidFill>
              <a:latin typeface="Arial"/>
              <a:ea typeface="Arial"/>
              <a:cs typeface="Arial"/>
              <a:sym typeface="Arial"/>
            </a:endParaRPr>
          </a:p>
          <a:p>
            <a:pPr indent="0" lvl="0" marL="0" rtl="0" algn="just">
              <a:spcBef>
                <a:spcPts val="1200"/>
              </a:spcBef>
              <a:spcAft>
                <a:spcPts val="1200"/>
              </a:spcAft>
              <a:buNone/>
            </a:pPr>
            <a:r>
              <a:t/>
            </a:r>
            <a:endParaRPr sz="1250">
              <a:solidFill>
                <a:schemeClr val="dk1"/>
              </a:solidFill>
              <a:latin typeface="Arial"/>
              <a:ea typeface="Arial"/>
              <a:cs typeface="Arial"/>
              <a:sym typeface="Arial"/>
            </a:endParaRPr>
          </a:p>
        </p:txBody>
      </p:sp>
      <p:sp>
        <p:nvSpPr>
          <p:cNvPr id="92" name="Google Shape;92;p19"/>
          <p:cNvSpPr txBox="1"/>
          <p:nvPr>
            <p:ph type="title"/>
          </p:nvPr>
        </p:nvSpPr>
        <p:spPr>
          <a:xfrm>
            <a:off x="311700" y="7929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2500">
                <a:solidFill>
                  <a:srgbClr val="000000"/>
                </a:solidFill>
                <a:latin typeface="EB Garamond"/>
                <a:ea typeface="EB Garamond"/>
                <a:cs typeface="EB Garamond"/>
                <a:sym typeface="EB Garamond"/>
              </a:rPr>
              <a:t>Motivation for Research Questions</a:t>
            </a:r>
            <a:endParaRPr b="1" sz="2500">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50">
                <a:solidFill>
                  <a:srgbClr val="000000"/>
                </a:solidFill>
                <a:latin typeface="Arial"/>
                <a:ea typeface="Arial"/>
                <a:cs typeface="Arial"/>
                <a:sym typeface="Arial"/>
              </a:rPr>
              <a:t>Study Hours and GPA:</a:t>
            </a:r>
            <a:br>
              <a:rPr b="1" lang="en-GB" sz="1250">
                <a:solidFill>
                  <a:srgbClr val="000000"/>
                </a:solidFill>
                <a:latin typeface="Arial"/>
                <a:ea typeface="Arial"/>
                <a:cs typeface="Arial"/>
                <a:sym typeface="Arial"/>
              </a:rPr>
            </a:br>
            <a:r>
              <a:rPr lang="en-GB" sz="1250">
                <a:solidFill>
                  <a:srgbClr val="000000"/>
                </a:solidFill>
                <a:latin typeface="Arial"/>
                <a:ea typeface="Arial"/>
                <a:cs typeface="Arial"/>
                <a:sym typeface="Arial"/>
              </a:rPr>
              <a:t> Previous research suggests a positive correlation between study hours and academic performance but often highlights a plateau effect. For example, Plant et al. (2005) found that quality of study time often matters more than quantity, emphasizing strategic studying over prolonged hours.</a:t>
            </a:r>
            <a:endParaRPr sz="1250">
              <a:solidFill>
                <a:srgbClr val="000000"/>
              </a:solidFill>
              <a:latin typeface="Arial"/>
              <a:ea typeface="Arial"/>
              <a:cs typeface="Arial"/>
              <a:sym typeface="Arial"/>
            </a:endParaRPr>
          </a:p>
          <a:p>
            <a:pPr indent="0" lvl="0" marL="0" rtl="0" algn="l">
              <a:spcBef>
                <a:spcPts val="1200"/>
              </a:spcBef>
              <a:spcAft>
                <a:spcPts val="0"/>
              </a:spcAft>
              <a:buNone/>
            </a:pPr>
            <a:r>
              <a:rPr b="1" lang="en-GB" sz="1250">
                <a:solidFill>
                  <a:srgbClr val="000000"/>
                </a:solidFill>
                <a:latin typeface="Arial"/>
                <a:ea typeface="Arial"/>
                <a:cs typeface="Arial"/>
                <a:sym typeface="Arial"/>
              </a:rPr>
              <a:t>Extracurricular Activities and GPA/Stress:</a:t>
            </a:r>
            <a:br>
              <a:rPr b="1" lang="en-GB" sz="1250">
                <a:solidFill>
                  <a:srgbClr val="000000"/>
                </a:solidFill>
                <a:latin typeface="Arial"/>
                <a:ea typeface="Arial"/>
                <a:cs typeface="Arial"/>
                <a:sym typeface="Arial"/>
              </a:rPr>
            </a:br>
            <a:r>
              <a:rPr lang="en-GB" sz="1250">
                <a:solidFill>
                  <a:srgbClr val="000000"/>
                </a:solidFill>
                <a:latin typeface="Arial"/>
                <a:ea typeface="Arial"/>
                <a:cs typeface="Arial"/>
                <a:sym typeface="Arial"/>
              </a:rPr>
              <a:t> Marsh (1992) proposed the </a:t>
            </a:r>
            <a:r>
              <a:rPr i="1" lang="en-GB" sz="1250">
                <a:solidFill>
                  <a:srgbClr val="000000"/>
                </a:solidFill>
                <a:latin typeface="Arial"/>
                <a:ea typeface="Arial"/>
                <a:cs typeface="Arial"/>
                <a:sym typeface="Arial"/>
              </a:rPr>
              <a:t>"Participation-Identification Model,"</a:t>
            </a:r>
            <a:r>
              <a:rPr lang="en-GB" sz="1250">
                <a:solidFill>
                  <a:srgbClr val="000000"/>
                </a:solidFill>
                <a:latin typeface="Arial"/>
                <a:ea typeface="Arial"/>
                <a:cs typeface="Arial"/>
                <a:sym typeface="Arial"/>
              </a:rPr>
              <a:t> which indicates that involvement in structured extracurricular activities fosters a sense of belonging, improving academic motivation and reducing stress. However, over-commitment can lead to burnout, as noted by Fredricks (2011).</a:t>
            </a:r>
            <a:endParaRPr sz="1250">
              <a:solidFill>
                <a:srgbClr val="000000"/>
              </a:solidFill>
              <a:latin typeface="Arial"/>
              <a:ea typeface="Arial"/>
              <a:cs typeface="Arial"/>
              <a:sym typeface="Arial"/>
            </a:endParaRPr>
          </a:p>
          <a:p>
            <a:pPr indent="0" lvl="0" marL="0" rtl="0" algn="l">
              <a:spcBef>
                <a:spcPts val="1200"/>
              </a:spcBef>
              <a:spcAft>
                <a:spcPts val="1200"/>
              </a:spcAft>
              <a:buNone/>
            </a:pPr>
            <a:r>
              <a:rPr b="1" lang="en-GB" sz="1250">
                <a:solidFill>
                  <a:srgbClr val="000000"/>
                </a:solidFill>
                <a:latin typeface="Arial"/>
                <a:ea typeface="Arial"/>
                <a:cs typeface="Arial"/>
                <a:sym typeface="Arial"/>
              </a:rPr>
              <a:t>Sleep and Academic Performance/Stress:</a:t>
            </a:r>
            <a:br>
              <a:rPr b="1" lang="en-GB" sz="1250">
                <a:solidFill>
                  <a:srgbClr val="000000"/>
                </a:solidFill>
                <a:latin typeface="Arial"/>
                <a:ea typeface="Arial"/>
                <a:cs typeface="Arial"/>
                <a:sym typeface="Arial"/>
              </a:rPr>
            </a:br>
            <a:r>
              <a:rPr lang="en-GB" sz="1250">
                <a:solidFill>
                  <a:srgbClr val="000000"/>
                </a:solidFill>
                <a:latin typeface="Arial"/>
                <a:ea typeface="Arial"/>
                <a:cs typeface="Arial"/>
                <a:sym typeface="Arial"/>
              </a:rPr>
              <a:t> Numerous studies, including one by Wolfson &amp; Carskadon (1998), indicate that students with regular sleep patterns and sufficient sleep duration perform better academically and report lower stress levels. Chronic sleep deprivation, on the other hand, impairs cognitive abilities and increases anxiety.</a:t>
            </a:r>
            <a:endParaRPr sz="1250"/>
          </a:p>
        </p:txBody>
      </p:sp>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2500">
                <a:solidFill>
                  <a:srgbClr val="000000"/>
                </a:solidFill>
                <a:latin typeface="EB Garamond"/>
                <a:ea typeface="EB Garamond"/>
                <a:cs typeface="EB Garamond"/>
                <a:sym typeface="EB Garamond"/>
              </a:rPr>
              <a:t>Research Context and Previous Work</a:t>
            </a:r>
            <a:endParaRPr sz="2500">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50">
                <a:solidFill>
                  <a:schemeClr val="dk1"/>
                </a:solidFill>
                <a:latin typeface="Arial"/>
                <a:ea typeface="Arial"/>
                <a:cs typeface="Arial"/>
                <a:sym typeface="Arial"/>
              </a:rPr>
              <a:t>Physical Activity and Stress/Academic Outcomes:</a:t>
            </a:r>
            <a:br>
              <a:rPr b="1" lang="en-GB" sz="1250">
                <a:solidFill>
                  <a:schemeClr val="dk1"/>
                </a:solidFill>
                <a:latin typeface="Arial"/>
                <a:ea typeface="Arial"/>
                <a:cs typeface="Arial"/>
                <a:sym typeface="Arial"/>
              </a:rPr>
            </a:br>
            <a:r>
              <a:rPr lang="en-GB" sz="1250">
                <a:solidFill>
                  <a:schemeClr val="dk1"/>
                </a:solidFill>
                <a:latin typeface="Arial"/>
                <a:ea typeface="Arial"/>
                <a:cs typeface="Arial"/>
                <a:sym typeface="Arial"/>
              </a:rPr>
              <a:t> Research by Hillman et al. (2008) demonstrates a positive link between physical activity and cognitive functioning, particularly in tasks requiring memory and attention. Regular exercise has also been shown to reduce cortisol levels, a biomarker for stress (Hamer, 2006).</a:t>
            </a:r>
            <a:endParaRPr sz="1250">
              <a:solidFill>
                <a:schemeClr val="dk1"/>
              </a:solidFill>
              <a:latin typeface="Arial"/>
              <a:ea typeface="Arial"/>
              <a:cs typeface="Arial"/>
              <a:sym typeface="Arial"/>
            </a:endParaRPr>
          </a:p>
          <a:p>
            <a:pPr indent="0" lvl="0" marL="0" rtl="0" algn="l">
              <a:spcBef>
                <a:spcPts val="1200"/>
              </a:spcBef>
              <a:spcAft>
                <a:spcPts val="0"/>
              </a:spcAft>
              <a:buNone/>
            </a:pPr>
            <a:r>
              <a:rPr b="1" lang="en-GB" sz="1250">
                <a:solidFill>
                  <a:schemeClr val="dk1"/>
                </a:solidFill>
                <a:latin typeface="Arial"/>
                <a:ea typeface="Arial"/>
                <a:cs typeface="Arial"/>
                <a:sym typeface="Arial"/>
              </a:rPr>
              <a:t>Social Interaction and Stress/GPA:</a:t>
            </a:r>
            <a:br>
              <a:rPr b="1" lang="en-GB" sz="1250">
                <a:solidFill>
                  <a:schemeClr val="dk1"/>
                </a:solidFill>
                <a:latin typeface="Arial"/>
                <a:ea typeface="Arial"/>
                <a:cs typeface="Arial"/>
                <a:sym typeface="Arial"/>
              </a:rPr>
            </a:br>
            <a:r>
              <a:rPr lang="en-GB" sz="1250">
                <a:solidFill>
                  <a:schemeClr val="dk1"/>
                </a:solidFill>
                <a:latin typeface="Arial"/>
                <a:ea typeface="Arial"/>
                <a:cs typeface="Arial"/>
                <a:sym typeface="Arial"/>
              </a:rPr>
              <a:t> Studies like those by Thoits (1995) highlight the dual role of social interaction—it can serve as a source of emotional support, reducing stress, but excessive interaction may lead to distraction and time mismanagement, affecting academic outcomes negatively.</a:t>
            </a:r>
            <a:endParaRPr b="1" sz="1250">
              <a:solidFill>
                <a:schemeClr val="dk1"/>
              </a:solidFill>
              <a:latin typeface="Arial"/>
              <a:ea typeface="Arial"/>
              <a:cs typeface="Arial"/>
              <a:sym typeface="Arial"/>
            </a:endParaRPr>
          </a:p>
          <a:p>
            <a:pPr indent="0" lvl="0" marL="0" rtl="0" algn="l">
              <a:spcBef>
                <a:spcPts val="1200"/>
              </a:spcBef>
              <a:spcAft>
                <a:spcPts val="1200"/>
              </a:spcAft>
              <a:buNone/>
            </a:pPr>
            <a:r>
              <a:t/>
            </a:r>
            <a:endParaRPr sz="1250">
              <a:solidFill>
                <a:schemeClr val="dk1"/>
              </a:solidFill>
              <a:latin typeface="Arial"/>
              <a:ea typeface="Arial"/>
              <a:cs typeface="Arial"/>
              <a:sym typeface="Arial"/>
            </a:endParaRPr>
          </a:p>
        </p:txBody>
      </p:sp>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2500">
                <a:solidFill>
                  <a:srgbClr val="000000"/>
                </a:solidFill>
                <a:latin typeface="EB Garamond"/>
                <a:ea typeface="EB Garamond"/>
                <a:cs typeface="EB Garamond"/>
                <a:sym typeface="EB Garamond"/>
              </a:rPr>
              <a:t>Research Context and Previous Work</a:t>
            </a:r>
            <a:endParaRPr sz="2500">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